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22"/>
  </p:notesMasterIdLst>
  <p:handoutMasterIdLst>
    <p:handoutMasterId r:id="rId23"/>
  </p:handoutMasterIdLst>
  <p:sldIdLst>
    <p:sldId id="286" r:id="rId2"/>
    <p:sldId id="324" r:id="rId3"/>
    <p:sldId id="334" r:id="rId4"/>
    <p:sldId id="336" r:id="rId5"/>
    <p:sldId id="326" r:id="rId6"/>
    <p:sldId id="279" r:id="rId7"/>
    <p:sldId id="277" r:id="rId8"/>
    <p:sldId id="283" r:id="rId9"/>
    <p:sldId id="320" r:id="rId10"/>
    <p:sldId id="302" r:id="rId11"/>
    <p:sldId id="304" r:id="rId12"/>
    <p:sldId id="305" r:id="rId13"/>
    <p:sldId id="345" r:id="rId14"/>
    <p:sldId id="349" r:id="rId15"/>
    <p:sldId id="347" r:id="rId16"/>
    <p:sldId id="348" r:id="rId17"/>
    <p:sldId id="350" r:id="rId18"/>
    <p:sldId id="344" r:id="rId19"/>
    <p:sldId id="332" r:id="rId20"/>
    <p:sldId id="323" r:id="rId21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FFFF"/>
    <a:srgbClr val="00FFFF"/>
    <a:srgbClr val="99FF66"/>
    <a:srgbClr val="CC00FF"/>
    <a:srgbClr val="FF5050"/>
    <a:srgbClr val="FF66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0" autoAdjust="0"/>
    <p:restoredTop sz="96408" autoAdjust="0"/>
  </p:normalViewPr>
  <p:slideViewPr>
    <p:cSldViewPr>
      <p:cViewPr varScale="1">
        <p:scale>
          <a:sx n="82" d="100"/>
          <a:sy n="82" d="100"/>
        </p:scale>
        <p:origin x="114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136 440,2 </a:t>
            </a:r>
            <a:r>
              <a:rPr lang="ru-RU" dirty="0" smtClean="0">
                <a:latin typeface="+mn-lt"/>
                <a:cs typeface="Times New Roman" panose="02020603050405020304" pitchFamily="18" charset="0"/>
              </a:rPr>
              <a:t>тыс.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рублей</a:t>
            </a:r>
          </a:p>
        </c:rich>
      </c:tx>
      <c:layout>
        <c:manualLayout>
          <c:xMode val="edge"/>
          <c:yMode val="edge"/>
          <c:x val="0.26625816993464052"/>
          <c:y val="2.0123376814340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473856209150332E-2"/>
          <c:y val="0.17993119228582444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31 миллион 405 тысяч 096 рублей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4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0.77300000000000002</c:v>
                </c:pt>
                <c:pt idx="1">
                  <c:v>0.22700000000000001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D23-462A-801B-4B0FC6D3A7C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D23-462A-801B-4B0FC6D3A7CD}"/>
              </c:ext>
            </c:extLst>
          </c:dPt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hierarchy3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en-US" sz="4000" dirty="0" smtClean="0"/>
            <a:t>37,0</a:t>
          </a:r>
          <a:r>
            <a:rPr lang="ru-RU" sz="4000" dirty="0" smtClean="0"/>
            <a:t>%</a:t>
          </a:r>
          <a:endParaRPr lang="ru-RU" sz="40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/>
      <dgm:t>
        <a:bodyPr/>
        <a:lstStyle/>
        <a:p>
          <a:r>
            <a:rPr lang="en-US" sz="2400" dirty="0" smtClean="0"/>
            <a:t>60 506,0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тыс. рублей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/>
      <dgm:spPr/>
      <dgm:t>
        <a:bodyPr/>
        <a:lstStyle/>
        <a:p>
          <a:r>
            <a:rPr lang="ru-RU" dirty="0" smtClean="0"/>
            <a:t>Неналоговые доходы </a:t>
          </a:r>
          <a:endParaRPr lang="ru-RU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en-US" sz="4000" dirty="0" smtClean="0"/>
            <a:t>12,5</a:t>
          </a:r>
          <a:r>
            <a:rPr lang="ru-RU" sz="4000" dirty="0" smtClean="0"/>
            <a:t>%</a:t>
          </a:r>
          <a:endParaRPr lang="ru-RU" sz="40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/>
      <dgm:t>
        <a:bodyPr/>
        <a:lstStyle/>
        <a:p>
          <a:r>
            <a:rPr lang="en-US" sz="2400" dirty="0" smtClean="0"/>
            <a:t>20 432,6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тыс. рублей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ru-RU" sz="4000" dirty="0" smtClean="0"/>
            <a:t>5</a:t>
          </a:r>
          <a:r>
            <a:rPr lang="en-US" sz="4000" dirty="0" smtClean="0"/>
            <a:t>0,5</a:t>
          </a:r>
          <a:r>
            <a:rPr lang="ru-RU" sz="4000" dirty="0" smtClean="0"/>
            <a:t>%</a:t>
          </a:r>
          <a:endParaRPr lang="ru-RU" sz="40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/>
      <dgm:t>
        <a:bodyPr/>
        <a:lstStyle/>
        <a:p>
          <a:r>
            <a:rPr lang="en-US" sz="2400" dirty="0" smtClean="0"/>
            <a:t>82 964,7</a:t>
          </a:r>
          <a:r>
            <a:rPr lang="ru-RU" sz="2400" dirty="0" smtClean="0"/>
            <a:t>      тыс. рублей</a:t>
          </a:r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609FBF8D-2FE5-46A6-B9FF-B79EDA349D51}" type="pres">
      <dgm:prSet presAssocID="{AF7757C5-E793-4DEB-BFF3-4E96B04C40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30A76A-00E6-409E-93A9-72D15FA5F197}" type="pres">
      <dgm:prSet presAssocID="{4D2DBAE7-69AF-4669-A30D-887FB8BDE854}" presName="root" presStyleCnt="0"/>
      <dgm:spPr/>
    </dgm:pt>
    <dgm:pt modelId="{9B6A6591-00B7-47AF-A740-F285BB625366}" type="pres">
      <dgm:prSet presAssocID="{4D2DBAE7-69AF-4669-A30D-887FB8BDE854}" presName="rootComposite" presStyleCnt="0"/>
      <dgm:spPr/>
    </dgm:pt>
    <dgm:pt modelId="{826757B4-B697-4218-BC79-6B05877410BD}" type="pres">
      <dgm:prSet presAssocID="{4D2DBAE7-69AF-4669-A30D-887FB8BDE854}" presName="rootText" presStyleLbl="node1" presStyleIdx="0" presStyleCnt="3"/>
      <dgm:spPr/>
      <dgm:t>
        <a:bodyPr/>
        <a:lstStyle/>
        <a:p>
          <a:endParaRPr lang="ru-RU"/>
        </a:p>
      </dgm:t>
    </dgm:pt>
    <dgm:pt modelId="{4B412215-D1DE-487F-9BBA-468C02E3A2BA}" type="pres">
      <dgm:prSet presAssocID="{4D2DBAE7-69AF-4669-A30D-887FB8BDE854}" presName="rootConnector" presStyleLbl="node1" presStyleIdx="0" presStyleCnt="3"/>
      <dgm:spPr/>
      <dgm:t>
        <a:bodyPr/>
        <a:lstStyle/>
        <a:p>
          <a:endParaRPr lang="ru-RU"/>
        </a:p>
      </dgm:t>
    </dgm:pt>
    <dgm:pt modelId="{A2945D30-016F-4219-8269-ED38EC7CF956}" type="pres">
      <dgm:prSet presAssocID="{4D2DBAE7-69AF-4669-A30D-887FB8BDE854}" presName="childShape" presStyleCnt="0"/>
      <dgm:spPr/>
    </dgm:pt>
    <dgm:pt modelId="{04DAC4E6-6846-45A7-BC09-2A0B857104CA}" type="pres">
      <dgm:prSet presAssocID="{16553960-66A4-467D-9873-BCC32494CBB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DBF184F-5B7C-49F8-ACA3-F160D16C2489}" type="pres">
      <dgm:prSet presAssocID="{24D69744-16F8-4447-9CFA-6BA39D1ACD29}" presName="childText" presStyleLbl="bgAcc1" presStyleIdx="0" presStyleCnt="6" custScaleX="125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BAD6-1EE6-45FF-B7F3-9E89B919DF03}" type="pres">
      <dgm:prSet presAssocID="{ED7D5B3F-A7E2-4DA3-A6A8-D11D30E5BA5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79C225E-5EA6-4DBE-ADCA-58FCA885CA29}" type="pres">
      <dgm:prSet presAssocID="{4BBC1F2A-D6E1-4CDB-BFD1-E5607263DEF8}" presName="childText" presStyleLbl="bgAcc1" presStyleIdx="1" presStyleCnt="6" custScaleX="146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448-716B-454B-A302-D8F850DDD0E8}" type="pres">
      <dgm:prSet presAssocID="{43D2EB29-1F3B-4DD4-B0F5-80DA3CBDA732}" presName="root" presStyleCnt="0"/>
      <dgm:spPr/>
    </dgm:pt>
    <dgm:pt modelId="{67B5C76A-7C1D-4055-8720-96FC678D94A9}" type="pres">
      <dgm:prSet presAssocID="{43D2EB29-1F3B-4DD4-B0F5-80DA3CBDA732}" presName="rootComposite" presStyleCnt="0"/>
      <dgm:spPr/>
    </dgm:pt>
    <dgm:pt modelId="{E9725B3F-6185-4DDC-9491-7CCEFBDDD16F}" type="pres">
      <dgm:prSet presAssocID="{43D2EB29-1F3B-4DD4-B0F5-80DA3CBDA732}" presName="rootText" presStyleLbl="node1" presStyleIdx="1" presStyleCnt="3"/>
      <dgm:spPr/>
      <dgm:t>
        <a:bodyPr/>
        <a:lstStyle/>
        <a:p>
          <a:endParaRPr lang="ru-RU"/>
        </a:p>
      </dgm:t>
    </dgm:pt>
    <dgm:pt modelId="{898A0F80-E477-428E-954C-DB7E10A36446}" type="pres">
      <dgm:prSet presAssocID="{43D2EB29-1F3B-4DD4-B0F5-80DA3CBDA73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5171832-5916-407E-900E-A28A0ECB4A5E}" type="pres">
      <dgm:prSet presAssocID="{43D2EB29-1F3B-4DD4-B0F5-80DA3CBDA732}" presName="childShape" presStyleCnt="0"/>
      <dgm:spPr/>
    </dgm:pt>
    <dgm:pt modelId="{F9E250EC-B441-472C-8997-A8D4CD1AF569}" type="pres">
      <dgm:prSet presAssocID="{9AACAE55-7F8F-425B-8CCD-F2798CB9064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A3BA4C1-F4E0-4945-96FA-8DDA88712B16}" type="pres">
      <dgm:prSet presAssocID="{92DD2166-127A-40D1-8A3E-D54A8F7B2699}" presName="childText" presStyleLbl="bgAcc1" presStyleIdx="2" presStyleCnt="6" custScaleX="133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7DE33-B076-4158-825D-8F1779A6024A}" type="pres">
      <dgm:prSet presAssocID="{59D9D17A-2E9E-4604-BB2E-BD1E79FA25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B700A11-5CA6-420A-A646-20E8725F484E}" type="pres">
      <dgm:prSet presAssocID="{E85233C1-F7FE-430F-965E-E6FCC15EB98B}" presName="childText" presStyleLbl="bgAcc1" presStyleIdx="3" presStyleCnt="6" custScaleX="15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CBDBE-E5CC-4EA9-8268-43A8C2A3914A}" type="pres">
      <dgm:prSet presAssocID="{D180C69D-13C9-4486-B57E-B05273E7BB4A}" presName="root" presStyleCnt="0"/>
      <dgm:spPr/>
    </dgm:pt>
    <dgm:pt modelId="{57A658AA-FEE3-41C9-B806-225FE645A5DB}" type="pres">
      <dgm:prSet presAssocID="{D180C69D-13C9-4486-B57E-B05273E7BB4A}" presName="rootComposite" presStyleCnt="0"/>
      <dgm:spPr/>
    </dgm:pt>
    <dgm:pt modelId="{7DCFCB83-52F8-443E-92D8-D44ED154109F}" type="pres">
      <dgm:prSet presAssocID="{D180C69D-13C9-4486-B57E-B05273E7BB4A}" presName="rootText" presStyleLbl="node1" presStyleIdx="2" presStyleCnt="3"/>
      <dgm:spPr/>
      <dgm:t>
        <a:bodyPr/>
        <a:lstStyle/>
        <a:p>
          <a:endParaRPr lang="ru-RU"/>
        </a:p>
      </dgm:t>
    </dgm:pt>
    <dgm:pt modelId="{E2B38022-BC7D-444C-A5D8-637E36532505}" type="pres">
      <dgm:prSet presAssocID="{D180C69D-13C9-4486-B57E-B05273E7BB4A}" presName="rootConnector" presStyleLbl="node1" presStyleIdx="2" presStyleCnt="3"/>
      <dgm:spPr/>
      <dgm:t>
        <a:bodyPr/>
        <a:lstStyle/>
        <a:p>
          <a:endParaRPr lang="ru-RU"/>
        </a:p>
      </dgm:t>
    </dgm:pt>
    <dgm:pt modelId="{CCB859EC-0FDA-4FE3-8664-E72FC5C8E51B}" type="pres">
      <dgm:prSet presAssocID="{D180C69D-13C9-4486-B57E-B05273E7BB4A}" presName="childShape" presStyleCnt="0"/>
      <dgm:spPr/>
    </dgm:pt>
    <dgm:pt modelId="{E77E901F-422C-401C-A509-30FE1D3C36AC}" type="pres">
      <dgm:prSet presAssocID="{287B83E5-E67C-4AE4-B987-C0C90B4EBEA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2C76B5F5-E4DC-4E60-B739-EC33987B1D4A}" type="pres">
      <dgm:prSet presAssocID="{E3B7F3A3-39A0-4604-A641-3C9B1B60B361}" presName="childText" presStyleLbl="bgAcc1" presStyleIdx="4" presStyleCnt="6" custScaleX="159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86E8-F611-4730-BCB8-9724EE3A0C3B}" type="pres">
      <dgm:prSet presAssocID="{3640EF2B-5B11-4121-A7D4-A784956C7A2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E4FABA6-9067-4835-8B0F-9A999AFD5AAA}" type="pres">
      <dgm:prSet presAssocID="{E76D2AEE-772E-4A73-838C-BC8342C22D2C}" presName="childText" presStyleLbl="bgAcc1" presStyleIdx="5" presStyleCnt="6" custScaleX="15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8C5F2-58DE-4BEF-B3A6-9A3EDBDDBCC0}" type="presOf" srcId="{E76D2AEE-772E-4A73-838C-BC8342C22D2C}" destId="{4E4FABA6-9067-4835-8B0F-9A999AFD5AAA}" srcOrd="0" destOrd="0" presId="urn:microsoft.com/office/officeart/2005/8/layout/hierarchy3"/>
    <dgm:cxn modelId="{5BA04036-5F33-4088-AF68-F014AE7AC888}" type="presOf" srcId="{43D2EB29-1F3B-4DD4-B0F5-80DA3CBDA732}" destId="{898A0F80-E477-428E-954C-DB7E10A36446}" srcOrd="1" destOrd="0" presId="urn:microsoft.com/office/officeart/2005/8/layout/hierarchy3"/>
    <dgm:cxn modelId="{EE22758F-F146-4F06-BC18-51FE4EFE3EAC}" type="presOf" srcId="{E3B7F3A3-39A0-4604-A641-3C9B1B60B361}" destId="{2C76B5F5-E4DC-4E60-B739-EC33987B1D4A}" srcOrd="0" destOrd="0" presId="urn:microsoft.com/office/officeart/2005/8/layout/hierarchy3"/>
    <dgm:cxn modelId="{D409F402-A8A0-472C-846D-325EEF0418A0}" type="presOf" srcId="{4D2DBAE7-69AF-4669-A30D-887FB8BDE854}" destId="{4B412215-D1DE-487F-9BBA-468C02E3A2BA}" srcOrd="1" destOrd="0" presId="urn:microsoft.com/office/officeart/2005/8/layout/hierarchy3"/>
    <dgm:cxn modelId="{4C4BF90B-3AB2-4EBE-8AB8-073E54C5E13D}" type="presOf" srcId="{4BBC1F2A-D6E1-4CDB-BFD1-E5607263DEF8}" destId="{579C225E-5EA6-4DBE-ADCA-58FCA885CA29}" srcOrd="0" destOrd="0" presId="urn:microsoft.com/office/officeart/2005/8/layout/hierarchy3"/>
    <dgm:cxn modelId="{96C4D14B-2392-4270-997D-085AA4D43965}" type="presOf" srcId="{E85233C1-F7FE-430F-965E-E6FCC15EB98B}" destId="{3B700A11-5CA6-420A-A646-20E8725F484E}" srcOrd="0" destOrd="0" presId="urn:microsoft.com/office/officeart/2005/8/layout/hierarchy3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7C6A12D1-8871-47B2-A39B-FA4AB7F19FE1}" type="presOf" srcId="{59D9D17A-2E9E-4604-BB2E-BD1E79FA258C}" destId="{CE87DE33-B076-4158-825D-8F1779A6024A}" srcOrd="0" destOrd="0" presId="urn:microsoft.com/office/officeart/2005/8/layout/hierarchy3"/>
    <dgm:cxn modelId="{62213E55-8FDA-42E6-8CBD-E9B054FBE10D}" type="presOf" srcId="{ED7D5B3F-A7E2-4DA3-A6A8-D11D30E5BA5C}" destId="{40DABAD6-1EE6-45FF-B7F3-9E89B919DF03}" srcOrd="0" destOrd="0" presId="urn:microsoft.com/office/officeart/2005/8/layout/hierarchy3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4B3C8F5D-2A03-4575-8589-163BFFE1A059}" type="presOf" srcId="{4D2DBAE7-69AF-4669-A30D-887FB8BDE854}" destId="{826757B4-B697-4218-BC79-6B05877410BD}" srcOrd="0" destOrd="0" presId="urn:microsoft.com/office/officeart/2005/8/layout/hierarchy3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CFCAD635-1727-4D03-980B-B6F4DBCB4F67}" type="presOf" srcId="{3640EF2B-5B11-4121-A7D4-A784956C7A27}" destId="{246286E8-F611-4730-BCB8-9724EE3A0C3B}" srcOrd="0" destOrd="0" presId="urn:microsoft.com/office/officeart/2005/8/layout/hierarchy3"/>
    <dgm:cxn modelId="{BDBCC619-271D-49C3-A350-10A8C0784DE3}" type="presOf" srcId="{43D2EB29-1F3B-4DD4-B0F5-80DA3CBDA732}" destId="{E9725B3F-6185-4DDC-9491-7CCEFBDDD16F}" srcOrd="0" destOrd="0" presId="urn:microsoft.com/office/officeart/2005/8/layout/hierarchy3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0A04C048-625B-4489-BE00-5F0C529BBE0D}" type="presOf" srcId="{287B83E5-E67C-4AE4-B987-C0C90B4EBEA8}" destId="{E77E901F-422C-401C-A509-30FE1D3C36AC}" srcOrd="0" destOrd="0" presId="urn:microsoft.com/office/officeart/2005/8/layout/hierarchy3"/>
    <dgm:cxn modelId="{BD239831-AAE8-423F-A5A4-B6A9CBF2D441}" type="presOf" srcId="{D180C69D-13C9-4486-B57E-B05273E7BB4A}" destId="{7DCFCB83-52F8-443E-92D8-D44ED154109F}" srcOrd="0" destOrd="0" presId="urn:microsoft.com/office/officeart/2005/8/layout/hierarchy3"/>
    <dgm:cxn modelId="{0B013E0B-87AC-447E-AD3F-A2B8C4A98A03}" type="presOf" srcId="{AF7757C5-E793-4DEB-BFF3-4E96B04C40DA}" destId="{609FBF8D-2FE5-46A6-B9FF-B79EDA349D51}" srcOrd="0" destOrd="0" presId="urn:microsoft.com/office/officeart/2005/8/layout/hierarchy3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3241F7F-35E4-4CB9-AF67-D696BCE15F51}" type="presOf" srcId="{24D69744-16F8-4447-9CFA-6BA39D1ACD29}" destId="{6DBF184F-5B7C-49F8-ACA3-F160D16C2489}" srcOrd="0" destOrd="0" presId="urn:microsoft.com/office/officeart/2005/8/layout/hierarchy3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B397BFCA-D7E5-4AAE-AB62-996ABBFF2058}" type="presOf" srcId="{16553960-66A4-467D-9873-BCC32494CBB3}" destId="{04DAC4E6-6846-45A7-BC09-2A0B857104CA}" srcOrd="0" destOrd="0" presId="urn:microsoft.com/office/officeart/2005/8/layout/hierarchy3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4E547CC-8E05-4FE6-9ABF-063108466AC3}" type="presOf" srcId="{92DD2166-127A-40D1-8A3E-D54A8F7B2699}" destId="{9A3BA4C1-F4E0-4945-96FA-8DDA88712B16}" srcOrd="0" destOrd="0" presId="urn:microsoft.com/office/officeart/2005/8/layout/hierarchy3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B178A654-610F-447E-B2ED-93F3C74D3D17}" type="presOf" srcId="{9AACAE55-7F8F-425B-8CCD-F2798CB90642}" destId="{F9E250EC-B441-472C-8997-A8D4CD1AF569}" srcOrd="0" destOrd="0" presId="urn:microsoft.com/office/officeart/2005/8/layout/hierarchy3"/>
    <dgm:cxn modelId="{B751960F-0F22-4BB2-813B-7107F35BDE9D}" type="presOf" srcId="{D180C69D-13C9-4486-B57E-B05273E7BB4A}" destId="{E2B38022-BC7D-444C-A5D8-637E36532505}" srcOrd="1" destOrd="0" presId="urn:microsoft.com/office/officeart/2005/8/layout/hierarchy3"/>
    <dgm:cxn modelId="{20ADF1CA-6FB0-4180-A7CD-DE4C226AB675}" type="presParOf" srcId="{609FBF8D-2FE5-46A6-B9FF-B79EDA349D51}" destId="{AA30A76A-00E6-409E-93A9-72D15FA5F197}" srcOrd="0" destOrd="0" presId="urn:microsoft.com/office/officeart/2005/8/layout/hierarchy3"/>
    <dgm:cxn modelId="{E9B121F1-CE1C-411E-A22A-744107E4865E}" type="presParOf" srcId="{AA30A76A-00E6-409E-93A9-72D15FA5F197}" destId="{9B6A6591-00B7-47AF-A740-F285BB625366}" srcOrd="0" destOrd="0" presId="urn:microsoft.com/office/officeart/2005/8/layout/hierarchy3"/>
    <dgm:cxn modelId="{42EA030C-3A73-437A-A9C0-DE2D6F1C368A}" type="presParOf" srcId="{9B6A6591-00B7-47AF-A740-F285BB625366}" destId="{826757B4-B697-4218-BC79-6B05877410BD}" srcOrd="0" destOrd="0" presId="urn:microsoft.com/office/officeart/2005/8/layout/hierarchy3"/>
    <dgm:cxn modelId="{6952BB0D-DAD5-48D0-BF49-4A268B76628B}" type="presParOf" srcId="{9B6A6591-00B7-47AF-A740-F285BB625366}" destId="{4B412215-D1DE-487F-9BBA-468C02E3A2BA}" srcOrd="1" destOrd="0" presId="urn:microsoft.com/office/officeart/2005/8/layout/hierarchy3"/>
    <dgm:cxn modelId="{1CD019C0-C453-4F60-AF55-0D7E6C8216E5}" type="presParOf" srcId="{AA30A76A-00E6-409E-93A9-72D15FA5F197}" destId="{A2945D30-016F-4219-8269-ED38EC7CF956}" srcOrd="1" destOrd="0" presId="urn:microsoft.com/office/officeart/2005/8/layout/hierarchy3"/>
    <dgm:cxn modelId="{CC475F86-ED19-4E9E-A9BB-7D8AF1E8EA00}" type="presParOf" srcId="{A2945D30-016F-4219-8269-ED38EC7CF956}" destId="{04DAC4E6-6846-45A7-BC09-2A0B857104CA}" srcOrd="0" destOrd="0" presId="urn:microsoft.com/office/officeart/2005/8/layout/hierarchy3"/>
    <dgm:cxn modelId="{044EFEEF-646D-4BC1-8E8F-EA84EDFD0286}" type="presParOf" srcId="{A2945D30-016F-4219-8269-ED38EC7CF956}" destId="{6DBF184F-5B7C-49F8-ACA3-F160D16C2489}" srcOrd="1" destOrd="0" presId="urn:microsoft.com/office/officeart/2005/8/layout/hierarchy3"/>
    <dgm:cxn modelId="{1B2D0DE3-4832-4F48-ABB3-8CF6C2F2C085}" type="presParOf" srcId="{A2945D30-016F-4219-8269-ED38EC7CF956}" destId="{40DABAD6-1EE6-45FF-B7F3-9E89B919DF03}" srcOrd="2" destOrd="0" presId="urn:microsoft.com/office/officeart/2005/8/layout/hierarchy3"/>
    <dgm:cxn modelId="{5411FAC3-DFB7-4B77-8846-D81950D504CB}" type="presParOf" srcId="{A2945D30-016F-4219-8269-ED38EC7CF956}" destId="{579C225E-5EA6-4DBE-ADCA-58FCA885CA29}" srcOrd="3" destOrd="0" presId="urn:microsoft.com/office/officeart/2005/8/layout/hierarchy3"/>
    <dgm:cxn modelId="{D390E579-3A1E-45BA-B3F1-CED29E02ABE9}" type="presParOf" srcId="{609FBF8D-2FE5-46A6-B9FF-B79EDA349D51}" destId="{6ED8B448-716B-454B-A302-D8F850DDD0E8}" srcOrd="1" destOrd="0" presId="urn:microsoft.com/office/officeart/2005/8/layout/hierarchy3"/>
    <dgm:cxn modelId="{91ED9AB3-19C1-417F-8E61-F7B6E1B919B8}" type="presParOf" srcId="{6ED8B448-716B-454B-A302-D8F850DDD0E8}" destId="{67B5C76A-7C1D-4055-8720-96FC678D94A9}" srcOrd="0" destOrd="0" presId="urn:microsoft.com/office/officeart/2005/8/layout/hierarchy3"/>
    <dgm:cxn modelId="{85CA3263-061A-4433-AB87-487B1C669314}" type="presParOf" srcId="{67B5C76A-7C1D-4055-8720-96FC678D94A9}" destId="{E9725B3F-6185-4DDC-9491-7CCEFBDDD16F}" srcOrd="0" destOrd="0" presId="urn:microsoft.com/office/officeart/2005/8/layout/hierarchy3"/>
    <dgm:cxn modelId="{CC96DA73-D14E-4C44-9372-B32D9F0D7294}" type="presParOf" srcId="{67B5C76A-7C1D-4055-8720-96FC678D94A9}" destId="{898A0F80-E477-428E-954C-DB7E10A36446}" srcOrd="1" destOrd="0" presId="urn:microsoft.com/office/officeart/2005/8/layout/hierarchy3"/>
    <dgm:cxn modelId="{5414D5DC-B116-4307-9AD1-6D435FD5DBBB}" type="presParOf" srcId="{6ED8B448-716B-454B-A302-D8F850DDD0E8}" destId="{A5171832-5916-407E-900E-A28A0ECB4A5E}" srcOrd="1" destOrd="0" presId="urn:microsoft.com/office/officeart/2005/8/layout/hierarchy3"/>
    <dgm:cxn modelId="{58FF62E8-1C4F-466A-8EB6-00CD8677254A}" type="presParOf" srcId="{A5171832-5916-407E-900E-A28A0ECB4A5E}" destId="{F9E250EC-B441-472C-8997-A8D4CD1AF569}" srcOrd="0" destOrd="0" presId="urn:microsoft.com/office/officeart/2005/8/layout/hierarchy3"/>
    <dgm:cxn modelId="{3A632794-D616-4A91-8FE0-A40D22283065}" type="presParOf" srcId="{A5171832-5916-407E-900E-A28A0ECB4A5E}" destId="{9A3BA4C1-F4E0-4945-96FA-8DDA88712B16}" srcOrd="1" destOrd="0" presId="urn:microsoft.com/office/officeart/2005/8/layout/hierarchy3"/>
    <dgm:cxn modelId="{FD0923EA-CA49-484C-865B-B9E5144E9E77}" type="presParOf" srcId="{A5171832-5916-407E-900E-A28A0ECB4A5E}" destId="{CE87DE33-B076-4158-825D-8F1779A6024A}" srcOrd="2" destOrd="0" presId="urn:microsoft.com/office/officeart/2005/8/layout/hierarchy3"/>
    <dgm:cxn modelId="{E489F205-6413-454A-80FF-6C2B61D65FA7}" type="presParOf" srcId="{A5171832-5916-407E-900E-A28A0ECB4A5E}" destId="{3B700A11-5CA6-420A-A646-20E8725F484E}" srcOrd="3" destOrd="0" presId="urn:microsoft.com/office/officeart/2005/8/layout/hierarchy3"/>
    <dgm:cxn modelId="{DB4E920B-DCB5-4929-B08B-825683D08E84}" type="presParOf" srcId="{609FBF8D-2FE5-46A6-B9FF-B79EDA349D51}" destId="{65BCBDBE-E5CC-4EA9-8268-43A8C2A3914A}" srcOrd="2" destOrd="0" presId="urn:microsoft.com/office/officeart/2005/8/layout/hierarchy3"/>
    <dgm:cxn modelId="{71041931-4757-4990-ABC3-520E81587C13}" type="presParOf" srcId="{65BCBDBE-E5CC-4EA9-8268-43A8C2A3914A}" destId="{57A658AA-FEE3-41C9-B806-225FE645A5DB}" srcOrd="0" destOrd="0" presId="urn:microsoft.com/office/officeart/2005/8/layout/hierarchy3"/>
    <dgm:cxn modelId="{FE4222DB-A764-4D93-8783-EC125755C9B1}" type="presParOf" srcId="{57A658AA-FEE3-41C9-B806-225FE645A5DB}" destId="{7DCFCB83-52F8-443E-92D8-D44ED154109F}" srcOrd="0" destOrd="0" presId="urn:microsoft.com/office/officeart/2005/8/layout/hierarchy3"/>
    <dgm:cxn modelId="{20B9658E-BF29-4263-AA5C-0B3870D91AC5}" type="presParOf" srcId="{57A658AA-FEE3-41C9-B806-225FE645A5DB}" destId="{E2B38022-BC7D-444C-A5D8-637E36532505}" srcOrd="1" destOrd="0" presId="urn:microsoft.com/office/officeart/2005/8/layout/hierarchy3"/>
    <dgm:cxn modelId="{1617B229-81E3-4E09-873B-54DF9491538B}" type="presParOf" srcId="{65BCBDBE-E5CC-4EA9-8268-43A8C2A3914A}" destId="{CCB859EC-0FDA-4FE3-8664-E72FC5C8E51B}" srcOrd="1" destOrd="0" presId="urn:microsoft.com/office/officeart/2005/8/layout/hierarchy3"/>
    <dgm:cxn modelId="{38CC6625-7BD8-4755-B987-AE65ECF9D0E2}" type="presParOf" srcId="{CCB859EC-0FDA-4FE3-8664-E72FC5C8E51B}" destId="{E77E901F-422C-401C-A509-30FE1D3C36AC}" srcOrd="0" destOrd="0" presId="urn:microsoft.com/office/officeart/2005/8/layout/hierarchy3"/>
    <dgm:cxn modelId="{661141FC-15DF-4D81-87BA-271896C8B2B8}" type="presParOf" srcId="{CCB859EC-0FDA-4FE3-8664-E72FC5C8E51B}" destId="{2C76B5F5-E4DC-4E60-B739-EC33987B1D4A}" srcOrd="1" destOrd="0" presId="urn:microsoft.com/office/officeart/2005/8/layout/hierarchy3"/>
    <dgm:cxn modelId="{CE7BBA49-CB5C-4DA4-A130-14385C9CE550}" type="presParOf" srcId="{CCB859EC-0FDA-4FE3-8664-E72FC5C8E51B}" destId="{246286E8-F611-4730-BCB8-9724EE3A0C3B}" srcOrd="2" destOrd="0" presId="urn:microsoft.com/office/officeart/2005/8/layout/hierarchy3"/>
    <dgm:cxn modelId="{8F1B8C26-F053-4344-8A9C-D7CAD3FF9BA0}" type="presParOf" srcId="{CCB859EC-0FDA-4FE3-8664-E72FC5C8E51B}" destId="{4E4FABA6-9067-4835-8B0F-9A999AFD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57B4-B697-4218-BC79-6B05877410BD}">
      <dsp:nvSpPr>
        <dsp:cNvPr id="0" name=""/>
        <dsp:cNvSpPr/>
      </dsp:nvSpPr>
      <dsp:spPr>
        <a:xfrm>
          <a:off x="3718" y="164467"/>
          <a:ext cx="1663551" cy="83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Налоговые доходы</a:t>
          </a:r>
          <a:endParaRPr lang="ru-RU" sz="1800" kern="1200" dirty="0"/>
        </a:p>
      </dsp:txBody>
      <dsp:txXfrm>
        <a:off x="28080" y="188829"/>
        <a:ext cx="1614827" cy="783051"/>
      </dsp:txXfrm>
    </dsp:sp>
    <dsp:sp modelId="{04DAC4E6-6846-45A7-BC09-2A0B857104CA}">
      <dsp:nvSpPr>
        <dsp:cNvPr id="0" name=""/>
        <dsp:cNvSpPr/>
      </dsp:nvSpPr>
      <dsp:spPr>
        <a:xfrm>
          <a:off x="170073" y="996243"/>
          <a:ext cx="166355" cy="62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1"/>
              </a:lnTo>
              <a:lnTo>
                <a:pt x="166355" y="62383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F184F-5B7C-49F8-ACA3-F160D16C2489}">
      <dsp:nvSpPr>
        <dsp:cNvPr id="0" name=""/>
        <dsp:cNvSpPr/>
      </dsp:nvSpPr>
      <dsp:spPr>
        <a:xfrm>
          <a:off x="336428" y="1204187"/>
          <a:ext cx="1666093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37,0</a:t>
          </a:r>
          <a:r>
            <a:rPr lang="ru-RU" sz="4000" kern="1200" dirty="0" smtClean="0"/>
            <a:t>%</a:t>
          </a:r>
          <a:endParaRPr lang="ru-RU" sz="4000" kern="1200" dirty="0"/>
        </a:p>
      </dsp:txBody>
      <dsp:txXfrm>
        <a:off x="360790" y="1228549"/>
        <a:ext cx="1617369" cy="783051"/>
      </dsp:txXfrm>
    </dsp:sp>
    <dsp:sp modelId="{40DABAD6-1EE6-45FF-B7F3-9E89B919DF03}">
      <dsp:nvSpPr>
        <dsp:cNvPr id="0" name=""/>
        <dsp:cNvSpPr/>
      </dsp:nvSpPr>
      <dsp:spPr>
        <a:xfrm>
          <a:off x="170073" y="996243"/>
          <a:ext cx="166355" cy="166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51"/>
              </a:lnTo>
              <a:lnTo>
                <a:pt x="166355" y="16635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C225E-5EA6-4DBE-ADCA-58FCA885CA29}">
      <dsp:nvSpPr>
        <dsp:cNvPr id="0" name=""/>
        <dsp:cNvSpPr/>
      </dsp:nvSpPr>
      <dsp:spPr>
        <a:xfrm>
          <a:off x="336428" y="2243906"/>
          <a:ext cx="1946914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60 506,0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  <a:endParaRPr lang="ru-RU" sz="2400" kern="1200" dirty="0"/>
        </a:p>
      </dsp:txBody>
      <dsp:txXfrm>
        <a:off x="360790" y="2268268"/>
        <a:ext cx="1898190" cy="783051"/>
      </dsp:txXfrm>
    </dsp:sp>
    <dsp:sp modelId="{E9725B3F-6185-4DDC-9491-7CCEFBDDD16F}">
      <dsp:nvSpPr>
        <dsp:cNvPr id="0" name=""/>
        <dsp:cNvSpPr/>
      </dsp:nvSpPr>
      <dsp:spPr>
        <a:xfrm>
          <a:off x="2366520" y="164467"/>
          <a:ext cx="1663551" cy="83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 </a:t>
          </a:r>
          <a:endParaRPr lang="ru-RU" sz="1800" kern="1200" dirty="0"/>
        </a:p>
      </dsp:txBody>
      <dsp:txXfrm>
        <a:off x="2390882" y="188829"/>
        <a:ext cx="1614827" cy="783051"/>
      </dsp:txXfrm>
    </dsp:sp>
    <dsp:sp modelId="{F9E250EC-B441-472C-8997-A8D4CD1AF569}">
      <dsp:nvSpPr>
        <dsp:cNvPr id="0" name=""/>
        <dsp:cNvSpPr/>
      </dsp:nvSpPr>
      <dsp:spPr>
        <a:xfrm>
          <a:off x="2532876" y="996243"/>
          <a:ext cx="166355" cy="62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1"/>
              </a:lnTo>
              <a:lnTo>
                <a:pt x="166355" y="62383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BA4C1-F4E0-4945-96FA-8DDA88712B16}">
      <dsp:nvSpPr>
        <dsp:cNvPr id="0" name=""/>
        <dsp:cNvSpPr/>
      </dsp:nvSpPr>
      <dsp:spPr>
        <a:xfrm>
          <a:off x="2699231" y="1204187"/>
          <a:ext cx="1774131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12,5</a:t>
          </a:r>
          <a:r>
            <a:rPr lang="ru-RU" sz="4000" kern="1200" dirty="0" smtClean="0"/>
            <a:t>%</a:t>
          </a:r>
          <a:endParaRPr lang="ru-RU" sz="4000" kern="1200" dirty="0"/>
        </a:p>
      </dsp:txBody>
      <dsp:txXfrm>
        <a:off x="2723593" y="1228549"/>
        <a:ext cx="1725407" cy="783051"/>
      </dsp:txXfrm>
    </dsp:sp>
    <dsp:sp modelId="{CE87DE33-B076-4158-825D-8F1779A6024A}">
      <dsp:nvSpPr>
        <dsp:cNvPr id="0" name=""/>
        <dsp:cNvSpPr/>
      </dsp:nvSpPr>
      <dsp:spPr>
        <a:xfrm>
          <a:off x="2532876" y="996243"/>
          <a:ext cx="166355" cy="166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51"/>
              </a:lnTo>
              <a:lnTo>
                <a:pt x="166355" y="16635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00A11-5CA6-420A-A646-20E8725F484E}">
      <dsp:nvSpPr>
        <dsp:cNvPr id="0" name=""/>
        <dsp:cNvSpPr/>
      </dsp:nvSpPr>
      <dsp:spPr>
        <a:xfrm>
          <a:off x="2699231" y="2243906"/>
          <a:ext cx="2037119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20 432,6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  <a:endParaRPr lang="ru-RU" sz="2400" kern="1200" dirty="0"/>
        </a:p>
      </dsp:txBody>
      <dsp:txXfrm>
        <a:off x="2723593" y="2268268"/>
        <a:ext cx="1988395" cy="783051"/>
      </dsp:txXfrm>
    </dsp:sp>
    <dsp:sp modelId="{7DCFCB83-52F8-443E-92D8-D44ED154109F}">
      <dsp:nvSpPr>
        <dsp:cNvPr id="0" name=""/>
        <dsp:cNvSpPr/>
      </dsp:nvSpPr>
      <dsp:spPr>
        <a:xfrm>
          <a:off x="4819528" y="164467"/>
          <a:ext cx="1663551" cy="83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4843890" y="188829"/>
        <a:ext cx="1614827" cy="783051"/>
      </dsp:txXfrm>
    </dsp:sp>
    <dsp:sp modelId="{E77E901F-422C-401C-A509-30FE1D3C36AC}">
      <dsp:nvSpPr>
        <dsp:cNvPr id="0" name=""/>
        <dsp:cNvSpPr/>
      </dsp:nvSpPr>
      <dsp:spPr>
        <a:xfrm>
          <a:off x="4985883" y="996243"/>
          <a:ext cx="166355" cy="62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1"/>
              </a:lnTo>
              <a:lnTo>
                <a:pt x="166355" y="62383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6B5F5-E4DC-4E60-B739-EC33987B1D4A}">
      <dsp:nvSpPr>
        <dsp:cNvPr id="0" name=""/>
        <dsp:cNvSpPr/>
      </dsp:nvSpPr>
      <dsp:spPr>
        <a:xfrm>
          <a:off x="5152238" y="1204187"/>
          <a:ext cx="2116091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5</a:t>
          </a:r>
          <a:r>
            <a:rPr lang="en-US" sz="4000" kern="1200" dirty="0" smtClean="0"/>
            <a:t>0,5</a:t>
          </a:r>
          <a:r>
            <a:rPr lang="ru-RU" sz="4000" kern="1200" dirty="0" smtClean="0"/>
            <a:t>%</a:t>
          </a:r>
          <a:endParaRPr lang="ru-RU" sz="4000" kern="1200" dirty="0"/>
        </a:p>
      </dsp:txBody>
      <dsp:txXfrm>
        <a:off x="5176600" y="1228549"/>
        <a:ext cx="2067367" cy="783051"/>
      </dsp:txXfrm>
    </dsp:sp>
    <dsp:sp modelId="{246286E8-F611-4730-BCB8-9724EE3A0C3B}">
      <dsp:nvSpPr>
        <dsp:cNvPr id="0" name=""/>
        <dsp:cNvSpPr/>
      </dsp:nvSpPr>
      <dsp:spPr>
        <a:xfrm>
          <a:off x="4985883" y="996243"/>
          <a:ext cx="166355" cy="166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51"/>
              </a:lnTo>
              <a:lnTo>
                <a:pt x="166355" y="16635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ABA6-9067-4835-8B0F-9A999AFD5AAA}">
      <dsp:nvSpPr>
        <dsp:cNvPr id="0" name=""/>
        <dsp:cNvSpPr/>
      </dsp:nvSpPr>
      <dsp:spPr>
        <a:xfrm>
          <a:off x="5152238" y="2243906"/>
          <a:ext cx="2037119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82 964,7</a:t>
          </a:r>
          <a:r>
            <a:rPr lang="ru-RU" sz="2400" kern="1200" dirty="0" smtClean="0"/>
            <a:t>      тыс. рублей</a:t>
          </a:r>
        </a:p>
      </dsp:txBody>
      <dsp:txXfrm>
        <a:off x="5176600" y="2268268"/>
        <a:ext cx="1988395" cy="783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0.24059</cdr:x>
      <cdr:y>0.37334</cdr:y>
    </cdr:from>
    <cdr:to>
      <cdr:x>0.41662</cdr:x>
      <cdr:y>0.51389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869976" y="1935604"/>
          <a:ext cx="1368176" cy="7286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2800" b="1" dirty="0" smtClean="0">
              <a:solidFill>
                <a:schemeClr val="tx1"/>
              </a:solidFill>
              <a:effectLst/>
              <a:cs typeface="Times New Roman" panose="02020603050405020304" pitchFamily="18" charset="0"/>
            </a:rPr>
            <a:t>77,3</a:t>
          </a:r>
          <a:r>
            <a:rPr lang="ru-RU" sz="2800" b="1" dirty="0" smtClean="0">
              <a:solidFill>
                <a:schemeClr val="tx1"/>
              </a:solidFill>
              <a:effectLst/>
              <a:cs typeface="Times New Roman" panose="02020603050405020304" pitchFamily="18" charset="0"/>
            </a:rPr>
            <a:t> %</a:t>
          </a:r>
          <a:endParaRPr lang="ru-RU" sz="2800" b="1" dirty="0">
            <a:solidFill>
              <a:schemeClr val="tx1"/>
            </a:solidFill>
            <a:effectLst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0.79412</cdr:y>
    </cdr:from>
    <cdr:to>
      <cdr:x>0.3703</cdr:x>
      <cdr:y>0.88236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0" y="3888444"/>
          <a:ext cx="2878088" cy="4320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>
              <a:solidFill>
                <a:schemeClr val="tx1"/>
              </a:solidFill>
              <a:cs typeface="Times New Roman" panose="02020603050405020304" pitchFamily="18" charset="0"/>
            </a:rPr>
            <a:t>105 438,2 </a:t>
          </a:r>
          <a:r>
            <a:rPr lang="ru-RU" sz="2000" b="1" dirty="0" smtClean="0">
              <a:solidFill>
                <a:schemeClr val="tx1"/>
              </a:solidFill>
              <a:cs typeface="Times New Roman" panose="02020603050405020304" pitchFamily="18" charset="0"/>
            </a:rPr>
            <a:t>тыс. рублей</a:t>
          </a:r>
          <a:endParaRPr lang="ru-RU" sz="2000" b="1" dirty="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0.69456</cdr:x>
      <cdr:y>0.39706</cdr:y>
    </cdr:from>
    <cdr:to>
      <cdr:x>0.8122</cdr:x>
      <cdr:y>0.5838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836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0.6575</cdr:x>
      <cdr:y>0.32353</cdr:y>
    </cdr:from>
    <cdr:to>
      <cdr:x>0.82426</cdr:x>
      <cdr:y>0.51027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10353" y="1677366"/>
          <a:ext cx="1296127" cy="968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cs typeface="Times New Roman" panose="02020603050405020304" pitchFamily="18" charset="0"/>
            </a:rPr>
            <a:t>2</a:t>
          </a:r>
          <a:r>
            <a:rPr lang="en-US" sz="2800" b="1" dirty="0" smtClean="0">
              <a:cs typeface="Times New Roman" panose="02020603050405020304" pitchFamily="18" charset="0"/>
            </a:rPr>
            <a:t>2,7</a:t>
          </a:r>
          <a:r>
            <a:rPr lang="ru-RU" sz="2800" b="1" dirty="0" smtClean="0">
              <a:cs typeface="Times New Roman" panose="02020603050405020304" pitchFamily="18" charset="0"/>
            </a:rPr>
            <a:t> %</a:t>
          </a:r>
          <a:endParaRPr lang="ru-RU" sz="2800" b="1" dirty="0"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0.58338</cdr:x>
      <cdr:y>0.13235</cdr:y>
    </cdr:from>
    <cdr:to>
      <cdr:x>0.99074</cdr:x>
      <cdr:y>0.3191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34272" y="648072"/>
          <a:ext cx="31661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0.86132</cdr:x>
      <cdr:y>0.19118</cdr:y>
    </cdr:from>
    <cdr:to>
      <cdr:x>0.97897</cdr:x>
      <cdr:y>0.37792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451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77"/>
            <a:ext cx="794131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553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00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9666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A3D04F-6571-4E9F-BFAE-D0F170B995F5}" type="slidenum">
              <a:rPr lang="ru-RU" altLang="ru-RU" smtClean="0"/>
              <a:pPr>
                <a:spcBef>
                  <a:spcPct val="0"/>
                </a:spcBef>
              </a:pPr>
              <a:t>20</a:t>
            </a:fld>
            <a:endParaRPr lang="ru-RU" alt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858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2828-EC75-4303-BE95-472CA374E4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673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D4FD-2374-4789-BA6B-DB469E31C7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54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CAB99-392C-4FAE-9C03-CEE0F91C7D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13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69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CA187-E9AA-4EBC-A226-F3C6FEFC76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819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BC276-C98C-42B4-94F3-617EA3AFE5F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0429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0592B-E9BF-4003-951D-893FD88D154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294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D7FA-1F1E-46B2-A3FA-9F22FF84D4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80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EF17-410D-4D64-8CF2-83E077DB59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1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92B7F-310E-4245-91FF-59152843DA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6458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C8AF6-23AB-4284-B2A7-CEC33EBA77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891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B8014-E27D-450A-A232-98E0A63301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1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40A5F-BBC1-4859-A557-3250535959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6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1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9.jpe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-16413" y="2348880"/>
            <a:ext cx="9109075" cy="25545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бюджета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муниципального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образования «Светогорское городское поселение»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 </a:t>
            </a:r>
            <a:r>
              <a:rPr lang="ru-RU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 месяцев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2022 года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0" y="548680"/>
            <a:ext cx="1068327" cy="1318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11324" cy="6833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514989" y="132623"/>
            <a:ext cx="7596335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«Безопасность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 «Светогорское городское поселение»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60648"/>
            <a:ext cx="1018120" cy="1243692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987824" y="705782"/>
            <a:ext cx="4680520" cy="3506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2 446,5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885" y="1035999"/>
            <a:ext cx="65655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altLang="ru-RU" sz="1600" dirty="0" smtClean="0"/>
              <a:t>Оказание </a:t>
            </a:r>
            <a:r>
              <a:rPr lang="ru-RU" altLang="ru-RU" sz="1600" dirty="0"/>
              <a:t>услуг по обеспечению готовности к оперативному реагированию на чрезвычайные ситуации и проведению работ по их ликвидации, мобильного подразделения водных спасателей для патрулирования </a:t>
            </a:r>
            <a:r>
              <a:rPr lang="ru-RU" sz="1600" dirty="0" smtClean="0"/>
              <a:t> </a:t>
            </a:r>
            <a:r>
              <a:rPr lang="ru-RU" sz="1600" dirty="0"/>
              <a:t>– </a:t>
            </a:r>
            <a:r>
              <a:rPr lang="ru-RU" sz="1600" dirty="0" smtClean="0"/>
              <a:t>384,0 тыс. 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Оказание </a:t>
            </a:r>
            <a:r>
              <a:rPr lang="ru-RU" sz="1600" dirty="0"/>
              <a:t>услуг по обслуживанию и проверке на водоотдачу гидрантов наружного противопожарного водоснабжения, монтаж </a:t>
            </a:r>
            <a:r>
              <a:rPr lang="ru-RU" sz="1600" dirty="0" smtClean="0"/>
              <a:t>системы АПС</a:t>
            </a:r>
            <a:r>
              <a:rPr lang="ru-RU" sz="1600" dirty="0"/>
              <a:t>, составление сметной </a:t>
            </a:r>
            <a:r>
              <a:rPr lang="ru-RU" sz="1600" dirty="0" smtClean="0"/>
              <a:t>документации</a:t>
            </a:r>
            <a:r>
              <a:rPr lang="ru-RU" sz="1600" b="1" i="1" dirty="0" smtClean="0"/>
              <a:t>–</a:t>
            </a:r>
            <a:r>
              <a:rPr lang="ru-RU" sz="1600" dirty="0" smtClean="0"/>
              <a:t>465,4тыс.рублей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Обслуживание аппаратно-программного комплекса автоматизированной </a:t>
            </a:r>
            <a:r>
              <a:rPr lang="ru-RU" sz="1600" dirty="0"/>
              <a:t>информационной системы «Безопасный город</a:t>
            </a:r>
            <a:r>
              <a:rPr lang="ru-RU" sz="1600" dirty="0" smtClean="0"/>
              <a:t>» </a:t>
            </a:r>
            <a:r>
              <a:rPr lang="ru-RU" sz="1600" dirty="0"/>
              <a:t>– </a:t>
            </a:r>
            <a:r>
              <a:rPr lang="ru-RU" sz="1600" dirty="0" smtClean="0"/>
              <a:t>133,3 тыс. 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Обеспечение общественного порядка и профилактика правонарушений на территории ЛО – 1 459,2 тыс. 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>
                <a:ea typeface="Times New Roman" panose="02020603050405020304" pitchFamily="18" charset="0"/>
              </a:rPr>
              <a:t>О</a:t>
            </a:r>
            <a:r>
              <a:rPr lang="ru-RU" sz="1600" dirty="0" smtClean="0">
                <a:ea typeface="Times New Roman" panose="02020603050405020304" pitchFamily="18" charset="0"/>
              </a:rPr>
              <a:t>беспечение </a:t>
            </a:r>
            <a:r>
              <a:rPr lang="ru-RU" sz="1600" dirty="0">
                <a:ea typeface="Times New Roman" panose="02020603050405020304" pitchFamily="18" charset="0"/>
              </a:rPr>
              <a:t>выполнения органами местного самоуправления муниципальных образований отдельных государственных полномочий </a:t>
            </a:r>
            <a:r>
              <a:rPr lang="ru-RU" sz="1600" dirty="0" smtClean="0">
                <a:ea typeface="Times New Roman" panose="02020603050405020304" pitchFamily="18" charset="0"/>
              </a:rPr>
              <a:t>ЛО в </a:t>
            </a:r>
            <a:r>
              <a:rPr lang="ru-RU" sz="1600" dirty="0">
                <a:ea typeface="Times New Roman" panose="02020603050405020304" pitchFamily="18" charset="0"/>
              </a:rPr>
              <a:t>сфере административных правоотношений – </a:t>
            </a:r>
            <a:r>
              <a:rPr lang="ru-RU" sz="1600" dirty="0" smtClean="0">
                <a:ea typeface="Times New Roman" panose="02020603050405020304" pitchFamily="18" charset="0"/>
              </a:rPr>
              <a:t>4,6</a:t>
            </a:r>
            <a:r>
              <a:rPr lang="ru-RU" sz="1600" b="1" i="1" dirty="0" smtClean="0">
                <a:ea typeface="Times New Roman" panose="02020603050405020304" pitchFamily="18" charset="0"/>
              </a:rPr>
              <a:t> </a:t>
            </a:r>
            <a:r>
              <a:rPr lang="ru-RU" sz="1600" dirty="0">
                <a:ea typeface="Times New Roman" panose="02020603050405020304" pitchFamily="18" charset="0"/>
              </a:rPr>
              <a:t>тыс. рублей</a:t>
            </a:r>
            <a:endParaRPr lang="ru-RU" sz="1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2" y="2276872"/>
            <a:ext cx="2127349" cy="16173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82" y="4881899"/>
            <a:ext cx="2235675" cy="1742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11324" cy="6833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1835696" y="332656"/>
            <a:ext cx="7128791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</a:t>
            </a:r>
            <a:r>
              <a:rPr lang="ru-RU" altLang="ru-RU" sz="2000" b="1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«Развитие малого, среднего предпринимательства и потребительского рынка</a:t>
            </a:r>
            <a:r>
              <a:rPr lang="ru-RU" altLang="ru-RU" sz="2000" b="1" spc="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92" y="332656"/>
            <a:ext cx="1018120" cy="124369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804054" y="1284375"/>
            <a:ext cx="4680520" cy="5176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 тыс.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856109"/>
            <a:ext cx="8051410" cy="156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800" dirty="0" smtClean="0"/>
              <a:t>Услуги по изготовлению дипломов, </a:t>
            </a:r>
            <a:r>
              <a:rPr lang="ru-RU" altLang="ru-RU" sz="1800" dirty="0"/>
              <a:t>посвященных награждению субъектов малого, среднего предпринимательства, самозанятых граждан, потребительского рынка, достигших наибольших результатов по итогам работы за год </a:t>
            </a:r>
            <a:r>
              <a:rPr lang="ru-RU" sz="1800" dirty="0" smtClean="0"/>
              <a:t>– 20,0 тыс. рублей</a:t>
            </a:r>
          </a:p>
          <a:p>
            <a:pPr algn="just">
              <a:lnSpc>
                <a:spcPct val="150000"/>
              </a:lnSpc>
            </a:pPr>
            <a:endParaRPr lang="ru-RU" sz="1800" b="1" i="1" dirty="0" smtClean="0"/>
          </a:p>
        </p:txBody>
      </p:sp>
      <p:pic>
        <p:nvPicPr>
          <p:cNvPr id="1028" name="Picture 4" descr="https://ourreg.ru/wp-content/uploads/2020/04/podderzhka-bizne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48015"/>
            <a:ext cx="5616624" cy="322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09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1524638" y="1"/>
            <a:ext cx="7619362" cy="908720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85" y="59991"/>
            <a:ext cx="1018120" cy="124369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994059" y="934741"/>
            <a:ext cx="4680520" cy="40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64 926,8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4310" y="1362634"/>
            <a:ext cx="70898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рамках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проектной части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расходы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осуществлялись в сумме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33 628,2 тыс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. рублей,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из них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по реализации федерального проекта «Формирование комфортной городской среды»</a:t>
            </a:r>
            <a:r>
              <a:rPr lang="ru-RU" sz="1600" i="1" dirty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 благоустройству городского парка</a:t>
            </a:r>
            <a:b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a typeface="Arial Unicode MS"/>
                <a:cs typeface="Times New Roman" panose="02020603050405020304" pitchFamily="18" charset="0"/>
              </a:rPr>
              <a:t>в г. Светогорск – </a:t>
            </a:r>
            <a:r>
              <a:rPr lang="ru-RU" sz="1600" b="1" i="1" dirty="0">
                <a:ea typeface="Arial Unicode MS"/>
                <a:cs typeface="Times New Roman" panose="02020603050405020304" pitchFamily="18" charset="0"/>
              </a:rPr>
              <a:t>7 486,4 тыс. </a:t>
            </a:r>
            <a:r>
              <a:rPr lang="ru-RU" sz="1600" b="1" i="1" dirty="0" smtClean="0">
                <a:ea typeface="Arial Unicode MS"/>
                <a:cs typeface="Times New Roman" panose="02020603050405020304" pitchFamily="18" charset="0"/>
              </a:rPr>
              <a:t>рублей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по реализации федерального проекта «Формирование комфортной городской среды»</a:t>
            </a:r>
            <a:r>
              <a:rPr lang="ru-RU" sz="1600" i="1" dirty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 благоустройству городской площади</a:t>
            </a:r>
            <a:b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a typeface="Arial Unicode MS"/>
                <a:cs typeface="Times New Roman" panose="02020603050405020304" pitchFamily="18" charset="0"/>
              </a:rPr>
              <a:t>в г. Светогорск – </a:t>
            </a:r>
            <a:r>
              <a:rPr lang="ru-RU" sz="1600" b="1" i="1" dirty="0">
                <a:ea typeface="Arial Unicode MS"/>
                <a:cs typeface="Times New Roman" panose="02020603050405020304" pitchFamily="18" charset="0"/>
              </a:rPr>
              <a:t>22 500,0 тыс. </a:t>
            </a:r>
            <a:r>
              <a:rPr lang="ru-RU" sz="1600" b="1" i="1" dirty="0" smtClean="0">
                <a:ea typeface="Arial Unicode MS"/>
                <a:cs typeface="Times New Roman" panose="02020603050405020304" pitchFamily="18" charset="0"/>
              </a:rPr>
              <a:t>рублей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Arial Unicode MS"/>
                <a:cs typeface="Times New Roman" panose="02020603050405020304" pitchFamily="18" charset="0"/>
              </a:rPr>
              <a:t>    - приобретение </a:t>
            </a:r>
            <a:r>
              <a:rPr lang="ru-RU" sz="1600" dirty="0">
                <a:ea typeface="Arial Unicode MS"/>
                <a:cs typeface="Times New Roman" panose="02020603050405020304" pitchFamily="18" charset="0"/>
              </a:rPr>
              <a:t>жилого помещения на вторичном рынке для </a:t>
            </a:r>
            <a:r>
              <a:rPr lang="ru-RU" sz="1600" dirty="0" smtClean="0">
                <a:ea typeface="Arial Unicode MS"/>
                <a:cs typeface="Times New Roman" panose="02020603050405020304" pitchFamily="18" charset="0"/>
              </a:rPr>
              <a:t>переселения граждан </a:t>
            </a:r>
            <a:r>
              <a:rPr lang="ru-RU" sz="1600" dirty="0">
                <a:ea typeface="Arial Unicode MS"/>
                <a:cs typeface="Times New Roman" panose="02020603050405020304" pitchFamily="18" charset="0"/>
              </a:rPr>
              <a:t>из аварийного фонда, услуги по разработке </a:t>
            </a:r>
            <a:r>
              <a:rPr lang="ru-RU" sz="1600" dirty="0" err="1">
                <a:ea typeface="Arial Unicode MS"/>
                <a:cs typeface="Times New Roman" panose="02020603050405020304" pitchFamily="18" charset="0"/>
              </a:rPr>
              <a:t>проектно</a:t>
            </a:r>
            <a:r>
              <a:rPr lang="ru-RU" sz="1600" dirty="0">
                <a:ea typeface="Arial Unicode MS"/>
                <a:cs typeface="Times New Roman" panose="02020603050405020304" pitchFamily="18" charset="0"/>
              </a:rPr>
              <a:t>– сметной документации на снос расселенного аварийного дома, расположенного по адресу: </a:t>
            </a:r>
            <a:r>
              <a:rPr lang="ru-RU" sz="1600" dirty="0" err="1">
                <a:ea typeface="Arial Unicode MS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Arial Unicode MS"/>
                <a:cs typeface="Times New Roman" panose="02020603050405020304" pitchFamily="18" charset="0"/>
              </a:rPr>
              <a:t> Лесогорский, ул. Ленинградская д.86 </a:t>
            </a:r>
            <a:r>
              <a:rPr lang="ru-RU" sz="1600" b="1" i="1" dirty="0">
                <a:ea typeface="Arial Unicode MS"/>
                <a:cs typeface="Times New Roman" panose="02020603050405020304" pitchFamily="18" charset="0"/>
              </a:rPr>
              <a:t>– 3 145,8 тыс. </a:t>
            </a:r>
            <a:r>
              <a:rPr lang="ru-RU" sz="1600" b="1" i="1" dirty="0" smtClean="0">
                <a:ea typeface="Arial Unicode MS"/>
                <a:cs typeface="Times New Roman" panose="02020603050405020304" pitchFamily="18" charset="0"/>
              </a:rPr>
              <a:t>рублей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ea typeface="Arial Unicode MS"/>
                <a:cs typeface="Times New Roman" panose="02020603050405020304" pitchFamily="18" charset="0"/>
              </a:rPr>
              <a:t>     -</a:t>
            </a:r>
            <a:r>
              <a:rPr lang="ru-RU" sz="1600" b="1" i="1" dirty="0" smtClean="0">
                <a:ea typeface="Arial Unicode MS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Arial Unicode MS"/>
                <a:cs typeface="Times New Roman" panose="02020603050405020304" pitchFamily="18" charset="0"/>
              </a:rPr>
              <a:t>благоустройство дворовой территории по адресу: г. Светогорск, ул. Красноармейская д. 12 и 14 </a:t>
            </a:r>
            <a:r>
              <a:rPr lang="ru-RU" sz="1600" b="1" i="1" dirty="0">
                <a:ea typeface="Arial Unicode MS"/>
                <a:cs typeface="Times New Roman" panose="02020603050405020304" pitchFamily="18" charset="0"/>
              </a:rPr>
              <a:t>– 496,0 тыс. рублей</a:t>
            </a:r>
            <a:endParaRPr lang="ru-RU" sz="1600" b="1" i="1" dirty="0" smtClean="0">
              <a:ea typeface="Arial Unicode MS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рамках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процессной части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расходы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составили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сумме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31 298,6 тыс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. рублей,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них:</a:t>
            </a:r>
          </a:p>
          <a:p>
            <a:pPr lvl="0" algn="ctr" eaLnBrk="1" hangingPunct="1"/>
            <a:r>
              <a:rPr lang="ru-RU" sz="1600" b="1" i="1" u="sng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Комплекс </a:t>
            </a:r>
            <a:r>
              <a:rPr lang="ru-RU" sz="16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процессных мероприятий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«Повышение уровня благоустройства территорий 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населенных 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пунктов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</a:t>
            </a:r>
          </a:p>
          <a:p>
            <a:pPr lvl="0" algn="ctr" eaLnBrk="1" hangingPunct="1"/>
            <a:endParaRPr lang="ru-RU" sz="800" b="1" i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Уличное освещение – 4 487,8 тыс. рублей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Эксплуатационно-техническое обслуживание объектов наружного освещения, получение актов тех. присоединения – </a:t>
            </a:r>
            <a:r>
              <a:rPr lang="ru-RU" sz="1600" dirty="0"/>
              <a:t>1 </a:t>
            </a:r>
            <a:r>
              <a:rPr lang="ru-RU" sz="1600" dirty="0" smtClean="0"/>
              <a:t>466,7 тыс. рублей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" y="3701800"/>
            <a:ext cx="1895322" cy="1278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" y="5025054"/>
            <a:ext cx="1920218" cy="1440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" y="1278793"/>
            <a:ext cx="1907122" cy="10770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" y="2399264"/>
            <a:ext cx="1910507" cy="1272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71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80" y="-82404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440800" y="-82404"/>
            <a:ext cx="7600829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27784" y="1044914"/>
            <a:ext cx="4680520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64 926,8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8334" y="1517656"/>
            <a:ext cx="70361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i="1" u="sng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Механизированная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уборка дорог, общественных территорий (содержание парка,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детских площадок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, мемориалов и т.д.) –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13 387,6 тыс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Поставка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цветочной рассады - 272,8 тыс.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Взыскание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задолженности за выполнение работ благоустройству городского парка г. Светогорск Решение Арбитражного суда г. СПб и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ЛО -  3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032,0 тыс. рублей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Разработку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проектов, оказание услуг по размещению конкурсной документации, услуг по обращению с ТКО, проведение </a:t>
            </a:r>
            <a:r>
              <a:rPr lang="ru-RU" sz="14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хим.обработки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территорий МО "СГП" от борщевика, выкашиванию газонов территорий МО "СГП" – 2 681,9 тыс.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cs typeface="Times New Roman" panose="02020603050405020304" pitchFamily="18" charset="0"/>
              </a:rPr>
              <a:t>  Услуги </a:t>
            </a:r>
            <a:r>
              <a:rPr lang="ru-RU" sz="1600" dirty="0">
                <a:cs typeface="Times New Roman" panose="02020603050405020304" pitchFamily="18" charset="0"/>
              </a:rPr>
              <a:t>по составлению дефектной ведомости и сметной документации ямочный ремонт дорожного покрытия автомобильных дорог МО «СГП» - 4,5 тыс. </a:t>
            </a:r>
            <a:r>
              <a:rPr lang="ru-RU" sz="1600" dirty="0" smtClean="0">
                <a:cs typeface="Times New Roman" panose="02020603050405020304" pitchFamily="18" charset="0"/>
              </a:rPr>
              <a:t>рублей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cs typeface="Times New Roman" panose="02020603050405020304" pitchFamily="18" charset="0"/>
              </a:rPr>
              <a:t>оказание </a:t>
            </a:r>
            <a:r>
              <a:rPr lang="ru-RU" sz="1600" dirty="0">
                <a:cs typeface="Times New Roman" panose="02020603050405020304" pitchFamily="18" charset="0"/>
              </a:rPr>
              <a:t>услуг по осуществлению регулярных перевозок пассажиров и багажа автотранспортом общего пользования – 338,9 тыс. рублей</a:t>
            </a:r>
            <a:endParaRPr lang="ru-RU" sz="1600" dirty="0" smtClean="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7" y="4979069"/>
            <a:ext cx="1746690" cy="13100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" y="2424350"/>
            <a:ext cx="1842152" cy="9752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" y="1145962"/>
            <a:ext cx="1826819" cy="12701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" y="3478853"/>
            <a:ext cx="1831710" cy="13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12847"/>
      </p:ext>
    </p:extLst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711"/>
            <a:ext cx="9144000" cy="6856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80" y="-82404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440800" y="-82404"/>
            <a:ext cx="7600829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27784" y="1044914"/>
            <a:ext cx="4680520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64 926,8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8334" y="1517657"/>
            <a:ext cx="70965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i="1" u="sng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1600" b="1" i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</a:t>
            </a: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«Обеспечение качественным </a:t>
            </a: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жильем </a:t>
            </a:r>
            <a:r>
              <a:rPr lang="ru-RU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cs typeface="Times New Roman" panose="02020603050405020304" pitchFamily="18" charset="0"/>
              </a:rPr>
              <a:t>Взносы </a:t>
            </a:r>
            <a:r>
              <a:rPr lang="ru-RU" sz="1600" dirty="0">
                <a:cs typeface="Times New Roman" panose="02020603050405020304" pitchFamily="18" charset="0"/>
              </a:rPr>
              <a:t>на капитальный ремонт за муниципальные жилые помещения  </a:t>
            </a:r>
            <a:r>
              <a:rPr lang="ru-RU" sz="1600" dirty="0" smtClean="0">
                <a:cs typeface="Times New Roman" panose="02020603050405020304" pitchFamily="18" charset="0"/>
              </a:rPr>
              <a:t>– </a:t>
            </a:r>
            <a:br>
              <a:rPr lang="ru-RU" sz="1600" dirty="0" smtClean="0">
                <a:cs typeface="Times New Roman" panose="02020603050405020304" pitchFamily="18" charset="0"/>
              </a:rPr>
            </a:br>
            <a:r>
              <a:rPr lang="ru-RU" sz="1600" dirty="0" smtClean="0">
                <a:cs typeface="Times New Roman" panose="02020603050405020304" pitchFamily="18" charset="0"/>
              </a:rPr>
              <a:t>4 419,4 тыс. 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>
                <a:cs typeface="Times New Roman" panose="02020603050405020304" pitchFamily="18" charset="0"/>
              </a:rPr>
              <a:t>услуги по расчету и учету платы за наем жилого помещения –                 74,2 тыс. 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>
                <a:cs typeface="Times New Roman" panose="02020603050405020304" pitchFamily="18" charset="0"/>
              </a:rPr>
              <a:t>- визуальное обследование объектов – 21,4 тыс. рублей.</a:t>
            </a:r>
          </a:p>
          <a:p>
            <a:pPr algn="just"/>
            <a:endParaRPr lang="ru-RU" sz="1600" dirty="0" smtClean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0" y="2703426"/>
            <a:ext cx="1489348" cy="14893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1" y="1328491"/>
            <a:ext cx="1746690" cy="13100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1863480" y="3429000"/>
            <a:ext cx="71613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1600" b="1" i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</a:t>
            </a:r>
            <a:r>
              <a:rPr lang="ru-RU" altLang="ru-RU" sz="16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устойчивого функционирования и развития коммунальной и инженерной инфраструктуры и повышение энергоэффективности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cs typeface="Times New Roman" panose="02020603050405020304" pitchFamily="18" charset="0"/>
              </a:rPr>
              <a:t>Оказание </a:t>
            </a:r>
            <a:r>
              <a:rPr lang="ru-RU" sz="1600" dirty="0">
                <a:cs typeface="Times New Roman" panose="02020603050405020304" pitchFamily="18" charset="0"/>
              </a:rPr>
              <a:t>услуг по прочистке ливневой канализации по </a:t>
            </a:r>
            <a:r>
              <a:rPr lang="ru-RU" sz="1600" dirty="0" smtClean="0">
                <a:cs typeface="Times New Roman" panose="02020603050405020304" pitchFamily="18" charset="0"/>
              </a:rPr>
              <a:t>адресу:</a:t>
            </a:r>
            <a:br>
              <a:rPr lang="ru-RU" sz="1600" dirty="0" smtClean="0">
                <a:cs typeface="Times New Roman" panose="02020603050405020304" pitchFamily="18" charset="0"/>
              </a:rPr>
            </a:br>
            <a:r>
              <a:rPr lang="ru-RU" sz="1600" dirty="0" smtClean="0">
                <a:cs typeface="Times New Roman" panose="02020603050405020304" pitchFamily="18" charset="0"/>
              </a:rPr>
              <a:t>г</a:t>
            </a:r>
            <a:r>
              <a:rPr lang="ru-RU" sz="1600" dirty="0">
                <a:cs typeface="Times New Roman" panose="02020603050405020304" pitchFamily="18" charset="0"/>
              </a:rPr>
              <a:t>. Светогорск, ул. Победы – 298,3 тыс. </a:t>
            </a:r>
            <a:r>
              <a:rPr lang="ru-RU" sz="1600" dirty="0" smtClean="0">
                <a:cs typeface="Times New Roman" panose="02020603050405020304" pitchFamily="18" charset="0"/>
              </a:rPr>
              <a:t>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cs typeface="Times New Roman" panose="02020603050405020304" pitchFamily="18" charset="0"/>
              </a:rPr>
              <a:t>Оценка </a:t>
            </a:r>
            <a:r>
              <a:rPr lang="ru-RU" sz="1600" dirty="0">
                <a:cs typeface="Times New Roman" panose="02020603050405020304" pitchFamily="18" charset="0"/>
              </a:rPr>
              <a:t>рыночной стоимости годовой арендной платы сетей </a:t>
            </a:r>
            <a:r>
              <a:rPr lang="ru-RU" sz="1600" dirty="0" smtClean="0">
                <a:cs typeface="Times New Roman" panose="02020603050405020304" pitchFamily="18" charset="0"/>
              </a:rPr>
              <a:t>электроснабжения – 25,0 тыс. 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cs typeface="Times New Roman" panose="02020603050405020304" pitchFamily="18" charset="0"/>
              </a:rPr>
              <a:t>Работы </a:t>
            </a:r>
            <a:r>
              <a:rPr lang="ru-RU" sz="1600" dirty="0">
                <a:cs typeface="Times New Roman" panose="02020603050405020304" pitchFamily="18" charset="0"/>
              </a:rPr>
              <a:t>по монтажу насосного </a:t>
            </a:r>
            <a:r>
              <a:rPr lang="ru-RU" sz="1600" dirty="0" smtClean="0">
                <a:cs typeface="Times New Roman" panose="02020603050405020304" pitchFamily="18" charset="0"/>
              </a:rPr>
              <a:t>оборудования по адресу: </a:t>
            </a:r>
            <a:r>
              <a:rPr lang="ru-RU" sz="1600" dirty="0">
                <a:cs typeface="Times New Roman" panose="02020603050405020304" pitchFamily="18" charset="0"/>
              </a:rPr>
              <a:t>гп</a:t>
            </a:r>
            <a:r>
              <a:rPr lang="ru-RU" sz="1600" dirty="0" smtClean="0">
                <a:cs typeface="Times New Roman" panose="02020603050405020304" pitchFamily="18" charset="0"/>
              </a:rPr>
              <a:t>. Лесогорский, ул. Гагарина д. 7, 9, 11, 13 – 760,0 тыс. 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cs typeface="Times New Roman" panose="02020603050405020304" pitchFamily="18" charset="0"/>
              </a:rPr>
              <a:t>Техническое </a:t>
            </a:r>
            <a:r>
              <a:rPr lang="ru-RU" sz="1600" dirty="0">
                <a:cs typeface="Times New Roman" panose="02020603050405020304" pitchFamily="18" charset="0"/>
              </a:rPr>
              <a:t>обслуживание газораспределительной сети расположенной по </a:t>
            </a:r>
            <a:r>
              <a:rPr lang="ru-RU" sz="1600" dirty="0" smtClean="0">
                <a:cs typeface="Times New Roman" panose="02020603050405020304" pitchFamily="18" charset="0"/>
              </a:rPr>
              <a:t>адресу: </a:t>
            </a:r>
            <a:r>
              <a:rPr lang="ru-RU" sz="1600" dirty="0" err="1" smtClean="0">
                <a:cs typeface="Times New Roman" panose="02020603050405020304" pitchFamily="18" charset="0"/>
              </a:rPr>
              <a:t>гп</a:t>
            </a:r>
            <a:r>
              <a:rPr lang="ru-RU" sz="1600" dirty="0">
                <a:cs typeface="Times New Roman" panose="02020603050405020304" pitchFamily="18" charset="0"/>
              </a:rPr>
              <a:t>. Лесогорский подводящий газопровод к блок–модульной котельной – 28,1 тыс. рублей</a:t>
            </a:r>
            <a:endParaRPr lang="ru-RU" sz="1600" dirty="0" smtClean="0"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0" y="4464672"/>
            <a:ext cx="1611068" cy="19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99880"/>
      </p:ext>
    </p:extLst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73815" y="332656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7405" y="1668264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35 775,5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3656" y="2558540"/>
            <a:ext cx="753797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1600" b="1" i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молодежной политики»</a:t>
            </a:r>
            <a:endParaRPr lang="ru-RU" sz="1600" b="1" i="1" dirty="0">
              <a:cs typeface="Times New Roman" panose="02020603050405020304" pitchFamily="18" charset="0"/>
            </a:endParaRPr>
          </a:p>
          <a:p>
            <a:pPr lvl="0" algn="ctr" eaLnBrk="1" hangingPunct="1"/>
            <a:endParaRPr lang="ru-RU" sz="800" b="1" i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выполнение муниципального </a:t>
            </a:r>
            <a:r>
              <a:rPr lang="ru-RU" sz="1400" dirty="0" smtClean="0">
                <a:cs typeface="Times New Roman" panose="02020603050405020304" pitchFamily="18" charset="0"/>
              </a:rPr>
              <a:t>задания МБУ </a:t>
            </a:r>
            <a:r>
              <a:rPr lang="ru-RU" sz="1400" dirty="0">
                <a:cs typeface="Times New Roman" panose="02020603050405020304" pitchFamily="18" charset="0"/>
              </a:rPr>
              <a:t>«КСК </a:t>
            </a:r>
            <a:r>
              <a:rPr lang="ru-RU" sz="1400" dirty="0" smtClean="0"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cs typeface="Times New Roman" panose="02020603050405020304" pitchFamily="18" charset="0"/>
              </a:rPr>
            </a:br>
            <a:r>
              <a:rPr lang="ru-RU" sz="1400" dirty="0" smtClean="0">
                <a:cs typeface="Times New Roman" panose="02020603050405020304" pitchFamily="18" charset="0"/>
              </a:rPr>
              <a:t>г</a:t>
            </a:r>
            <a:r>
              <a:rPr lang="ru-RU" sz="1400" dirty="0"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cs typeface="Times New Roman" panose="02020603050405020304" pitchFamily="18" charset="0"/>
              </a:rPr>
              <a:t>Светогорска» по </a:t>
            </a:r>
            <a:r>
              <a:rPr lang="ru-RU" sz="1400" dirty="0">
                <a:cs typeface="Times New Roman" panose="02020603050405020304" pitchFamily="18" charset="0"/>
              </a:rPr>
              <a:t>организации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</a:t>
            </a:r>
            <a:r>
              <a:rPr lang="ru-RU" sz="1400" dirty="0" smtClean="0">
                <a:cs typeface="Times New Roman" panose="02020603050405020304" pitchFamily="18" charset="0"/>
              </a:rPr>
              <a:t>жизни – 498,6 тыс. рублей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Организацию </a:t>
            </a:r>
            <a:r>
              <a:rPr lang="ru-RU" sz="1400" dirty="0">
                <a:cs typeface="Times New Roman" panose="02020603050405020304" pitchFamily="18" charset="0"/>
              </a:rPr>
              <a:t>летней занятости несовершеннолетних (было трудоустроено 38 подростков в возрасте от 14 до 17 лет) </a:t>
            </a:r>
            <a:r>
              <a:rPr lang="ru-RU" sz="1400" b="1" i="1" dirty="0">
                <a:cs typeface="Times New Roman" panose="02020603050405020304" pitchFamily="18" charset="0"/>
              </a:rPr>
              <a:t>– </a:t>
            </a:r>
            <a:r>
              <a:rPr lang="ru-RU" sz="1400" dirty="0">
                <a:cs typeface="Times New Roman" panose="02020603050405020304" pitchFamily="18" charset="0"/>
              </a:rPr>
              <a:t>300,0 тыс. </a:t>
            </a:r>
            <a:r>
              <a:rPr lang="ru-RU" sz="1400" dirty="0" smtClean="0">
                <a:cs typeface="Times New Roman" panose="02020603050405020304" pitchFamily="18" charset="0"/>
              </a:rPr>
              <a:t>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иные цели мероприятия по открытию </a:t>
            </a:r>
            <a:r>
              <a:rPr lang="ru-RU" sz="1400" dirty="0" err="1">
                <a:cs typeface="Times New Roman" panose="02020603050405020304" pitchFamily="18" charset="0"/>
              </a:rPr>
              <a:t>Коворкинг</a:t>
            </a:r>
            <a:r>
              <a:rPr lang="ru-RU" sz="1400" dirty="0">
                <a:cs typeface="Times New Roman" panose="02020603050405020304" pitchFamily="18" charset="0"/>
              </a:rPr>
              <a:t>-Центров – 767,7 тыс. </a:t>
            </a:r>
            <a:r>
              <a:rPr lang="ru-RU" sz="1400" dirty="0" smtClean="0">
                <a:cs typeface="Times New Roman" panose="02020603050405020304" pitchFamily="18" charset="0"/>
              </a:rPr>
              <a:t>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>
                <a:cs typeface="Times New Roman" panose="02020603050405020304" pitchFamily="18" charset="0"/>
              </a:rPr>
              <a:t>поставка наградной и сувенирной продукции для молодежных мероприятий – 60,0 тыс. рублей</a:t>
            </a:r>
            <a:endParaRPr lang="ru-RU" sz="1400" dirty="0" smtClean="0"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9" y="3156161"/>
            <a:ext cx="1422294" cy="16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9630"/>
      </p:ext>
    </p:extLst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84458" y="0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52374" y="1139208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35 775,5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3704" y="1662230"/>
            <a:ext cx="75379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</a:t>
            </a:r>
            <a:r>
              <a:rPr lang="ru-RU" sz="1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«Развитие культуры»</a:t>
            </a:r>
            <a:endParaRPr lang="ru-RU" sz="1600" b="1" i="1" dirty="0" smtClean="0">
              <a:cs typeface="Times New Roman" panose="02020603050405020304" pitchFamily="18" charset="0"/>
            </a:endParaRPr>
          </a:p>
          <a:p>
            <a:pPr lvl="0" algn="ctr" eaLnBrk="1" hangingPunct="1"/>
            <a:endParaRPr lang="ru-RU" sz="800" b="1" i="1" dirty="0" smtClean="0">
              <a:solidFill>
                <a:srgbClr val="000000"/>
              </a:solidFill>
              <a:latin typeface="Arial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400" dirty="0">
                <a:solidFill>
                  <a:prstClr val="black"/>
                </a:solidFill>
              </a:rPr>
              <a:t>субсидии на выполнение муниципального задания МБУ «КСК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г. Светогорска» на организацию деятельности клубных формирований и формирований самодеятельного народного творчества, библиотечное, библиографическое и информационное обслуживание пользователей библиотек  и на содержание (эксплуатацию) имущества, находящегося в государственной (муниципальной) собственности  –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 smtClean="0">
                <a:solidFill>
                  <a:prstClr val="black"/>
                </a:solidFill>
              </a:rPr>
              <a:t>8 430,2 тыс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  <a:r>
              <a:rPr lang="ru-RU" sz="1400" dirty="0" smtClean="0">
                <a:solidFill>
                  <a:prstClr val="black"/>
                </a:solidFill>
              </a:rPr>
              <a:t>рублей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400" dirty="0">
                <a:solidFill>
                  <a:prstClr val="black"/>
                </a:solidFill>
              </a:rPr>
              <a:t>субсидии на выполнение муниципального задания на </a:t>
            </a:r>
            <a:r>
              <a:rPr lang="ru-RU" sz="1400" dirty="0" err="1">
                <a:solidFill>
                  <a:prstClr val="black"/>
                </a:solidFill>
              </a:rPr>
              <a:t>софинансирование</a:t>
            </a:r>
            <a:r>
              <a:rPr lang="ru-RU" sz="1400" dirty="0">
                <a:solidFill>
                  <a:prstClr val="black"/>
                </a:solidFill>
              </a:rPr>
              <a:t> дополнительных расходов местных бюджетов на сохранение целевых показателей повышения оплаты труда работников муниципальных учреждений культуры в соответствии с Указом Президента </a:t>
            </a:r>
            <a:r>
              <a:rPr lang="ru-RU" sz="1400" dirty="0" smtClean="0">
                <a:solidFill>
                  <a:prstClr val="black"/>
                </a:solidFill>
              </a:rPr>
              <a:t>РФ - 6 </a:t>
            </a:r>
            <a:r>
              <a:rPr lang="ru-RU" sz="1400" dirty="0">
                <a:solidFill>
                  <a:prstClr val="black"/>
                </a:solidFill>
              </a:rPr>
              <a:t>483,0 тыс. рублей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Проведение праздничных мероприятий посвященные Дням воинской славы, памятным и юбилейным датам, Дню города и Дню России, торжественные и праздничные мероприятия, посвященные Дню поселка Лесогорский, проведение новогодних культурно-массовых и развлекательных мероприятий – 586,2 тыс. рублей.</a:t>
            </a:r>
          </a:p>
          <a:p>
            <a:pPr algn="ctr"/>
            <a:r>
              <a:rPr lang="ru-RU" sz="1400" b="1" u="sng" dirty="0" smtClean="0">
                <a:ea typeface="Calibri" panose="020F0502020204030204" pitchFamily="34" charset="0"/>
              </a:rPr>
              <a:t>Комплекс </a:t>
            </a:r>
            <a:r>
              <a:rPr lang="ru-RU" sz="1400" b="1" u="sng" dirty="0">
                <a:ea typeface="Calibri" panose="020F0502020204030204" pitchFamily="34" charset="0"/>
              </a:rPr>
              <a:t>процессных мероприятий </a:t>
            </a:r>
            <a:r>
              <a:rPr lang="ru-RU" sz="1400" b="1" dirty="0">
                <a:ea typeface="Calibri" panose="020F0502020204030204" pitchFamily="34" charset="0"/>
              </a:rPr>
              <a:t>«Развитие библиотек</a:t>
            </a:r>
            <a:r>
              <a:rPr lang="ru-RU" sz="1400" b="1" dirty="0" smtClean="0">
                <a:ea typeface="Calibri" panose="020F0502020204030204" pitchFamily="34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Предоставление </a:t>
            </a:r>
            <a:r>
              <a:rPr lang="ru-RU" sz="1400" dirty="0"/>
              <a:t>субсидии на выполнение муниципального задания МБУ «КСК г. Светогорска» на библиотечное, библиографическое и информационное обслуживание пользователей библиотек </a:t>
            </a:r>
            <a:r>
              <a:rPr lang="ru-RU" sz="1400" dirty="0" smtClean="0"/>
              <a:t>–2 </a:t>
            </a:r>
            <a:r>
              <a:rPr lang="ru-RU" sz="1400" dirty="0"/>
              <a:t>713,3 тыс. </a:t>
            </a:r>
            <a:r>
              <a:rPr lang="ru-RU" sz="1400" dirty="0" smtClean="0"/>
              <a:t>рублей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Предоставление субсидии на выполнение муниципального задания на </a:t>
            </a:r>
            <a:r>
              <a:rPr lang="ru-RU" sz="1400" dirty="0" err="1"/>
              <a:t>софинансирование</a:t>
            </a:r>
            <a:r>
              <a:rPr lang="ru-RU" sz="1400" dirty="0"/>
              <a:t> дополнительных расходов местных бюджетов на сохранение целевых показателей повышения оплаты труда работников муниципальных учреждений культуры в соответствии с Указом Президента РФ </a:t>
            </a:r>
            <a:r>
              <a:rPr lang="ru-RU" sz="1400" dirty="0" smtClean="0"/>
              <a:t>– 2 208,0тыс</a:t>
            </a:r>
            <a:r>
              <a:rPr lang="ru-RU" sz="1400" dirty="0"/>
              <a:t>. рублей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7" y="1735878"/>
            <a:ext cx="1430026" cy="14300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2" y="3259598"/>
            <a:ext cx="1493986" cy="1050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7" y="4402108"/>
            <a:ext cx="1449976" cy="966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8" y="5482514"/>
            <a:ext cx="1482357" cy="9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5239"/>
      </p:ext>
    </p:extLst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3" y="-243408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84458" y="0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33591" y="1139208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24 385,0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4458" y="2060848"/>
            <a:ext cx="7427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Комплекс процессных мероприятий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Развитие физической культуры и массового спорта»</a:t>
            </a:r>
            <a:endParaRPr lang="ru-RU" sz="1600" b="1" i="1" dirty="0">
              <a:cs typeface="Times New Roman" panose="02020603050405020304" pitchFamily="18" charset="0"/>
            </a:endParaRPr>
          </a:p>
          <a:p>
            <a:pPr lvl="0" algn="ctr" eaLnBrk="1" hangingPunct="1"/>
            <a:endParaRPr lang="ru-RU" sz="800" b="1" i="1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Предоставление </a:t>
            </a:r>
            <a:r>
              <a:rPr lang="ru-RU" altLang="ru-RU" sz="1400" dirty="0"/>
              <a:t>субсидии на муниципальное задание МБУ «КСК г.Светогорска» на проведение занятий физкультурно-спортивной направленности по месту проживания граждан, а также на организацию и проведение официальных физкультурных (физкультурно-оздоровительных) мероприятий.</a:t>
            </a:r>
            <a:r>
              <a:rPr lang="ru-RU" sz="1400" dirty="0" smtClean="0"/>
              <a:t>  – 6 968,2 тыс. рублей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" y="5157192"/>
            <a:ext cx="1334757" cy="13347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862326"/>
            <a:ext cx="5328592" cy="25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1748"/>
      </p:ext>
    </p:extLst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6" name="Group 1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796221"/>
              </p:ext>
            </p:extLst>
          </p:nvPr>
        </p:nvGraphicFramePr>
        <p:xfrm>
          <a:off x="-36511" y="188639"/>
          <a:ext cx="9180512" cy="6467293"/>
        </p:xfrm>
        <a:graphic>
          <a:graphicData uri="http://schemas.openxmlformats.org/drawingml/2006/table">
            <a:tbl>
              <a:tblPr/>
              <a:tblGrid>
                <a:gridCol w="7966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7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 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назначения, тыс. рублей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96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1 566,3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00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410204"/>
                  </a:ext>
                </a:extLst>
              </a:tr>
              <a:tr h="61764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18 316,0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1 065,6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66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3 386,8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73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447,7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79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287,4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6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657563"/>
                  </a:ext>
                </a:extLst>
              </a:tr>
              <a:tr h="341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386,1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6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3 075,2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36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2 263,1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1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31 001,9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68056" cy="5976664"/>
          </a:xfrm>
          <a:prstGeom prst="rect">
            <a:avLst/>
          </a:prstGeom>
          <a:noFill/>
          <a:ln>
            <a:noFill/>
          </a:ln>
          <a:effectLst>
            <a:reflection blurRad="6350" stA="42000" endPos="35000" dir="5400000" sy="-100000" algn="bl" rotWithShape="0"/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-180528" y="1196752"/>
            <a:ext cx="9324528" cy="453650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alt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691680" y="404813"/>
            <a:ext cx="7201495" cy="1143000"/>
          </a:xfrm>
        </p:spPr>
        <p:txBody>
          <a:bodyPr>
            <a:normAutofit fontScale="90000"/>
          </a:bodyPr>
          <a:lstStyle/>
          <a:p>
            <a:r>
              <a:rPr lang="ru-RU" altLang="ru-RU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359185" y="1968649"/>
            <a:ext cx="8425630" cy="40324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положением о бюджетном процессе в муниципальном образовании «Светогорское городское поселение»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решением Совета депутатов МО «Светогорское городское поселение» № 41 от 01 декабря 2021 года «О бюджете муниципального образования «Светогорское городское поселение» Выборгского района Ленинградской области на 2022 год и на плановый период 2023 и 2024 годов» с последующими изменениями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сводной бюджетной росписью и утвержденными лимитами бюджетных обязательств</a:t>
            </a:r>
          </a:p>
          <a:p>
            <a:endParaRPr lang="ru-RU" alt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1" y="334958"/>
            <a:ext cx="1038994" cy="128270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0"/>
            <a:ext cx="11665296" cy="6858000"/>
          </a:xfrm>
          <a:prstGeom prst="rect">
            <a:avLst/>
          </a:prstGeom>
          <a:effectLst>
            <a:glow rad="63500">
              <a:schemeClr val="accent1">
                <a:alpha val="40000"/>
              </a:schemeClr>
            </a:glow>
          </a:effec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8353" y="1412776"/>
            <a:ext cx="8929687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бюджета муниципального образования «Светогорское городское поселение»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 9 месяцев2022 года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8640"/>
            <a:ext cx="936104" cy="1155684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41475" y="4015196"/>
            <a:ext cx="53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63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903,3 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рублей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93098910"/>
              </p:ext>
            </p:extLst>
          </p:nvPr>
        </p:nvGraphicFramePr>
        <p:xfrm>
          <a:off x="1404408" y="765724"/>
          <a:ext cx="7272048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11" y="4365104"/>
            <a:ext cx="4176463" cy="25695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361"/>
            <a:ext cx="1008112" cy="12445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4660192"/>
            <a:ext cx="3271693" cy="20723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879"/>
            <a:ext cx="1008112" cy="12445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361"/>
            <a:ext cx="1008112" cy="124458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75826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7380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284950"/>
              </p:ext>
            </p:extLst>
          </p:nvPr>
        </p:nvGraphicFramePr>
        <p:xfrm>
          <a:off x="326038" y="1124744"/>
          <a:ext cx="8603440" cy="54471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1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Налоговые доходы бюджета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2022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(тыс. руб.)</a:t>
                      </a:r>
                      <a:endParaRPr lang="ru-RU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en-US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9</a:t>
                      </a: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месяцев 2022 года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effectLst/>
                        </a:rPr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исполнение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за 2022 год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Налог на доходы физических лиц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013,4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45 322,1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68,7%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3 145,3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  </a:t>
                      </a:r>
                      <a:r>
                        <a:rPr lang="ru-RU" sz="1400" u="none" strike="noStrike" dirty="0" smtClean="0">
                          <a:effectLst/>
                        </a:rPr>
                        <a:t>2 697,8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85,8%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Налог на имущество физических лиц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2 062,0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467,0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22,6%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Земельный налог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</a:rPr>
                        <a:t> 10 060,0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12 019,1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</a:rPr>
                        <a:t>119,5%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1012024" cy="12436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91812" y="274432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1795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tile tx="3810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650196"/>
              </p:ext>
            </p:extLst>
          </p:nvPr>
        </p:nvGraphicFramePr>
        <p:xfrm>
          <a:off x="467544" y="794321"/>
          <a:ext cx="8352928" cy="57562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596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965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Неналоговые доходы бюджета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26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2022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9 месяцев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2022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Исполнение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за 2022 год (%)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96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Арендная плата за земельные участки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10 300,0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7 691,1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74,7%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 Доходы от сдачи в аренду     имущества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3 596,0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4 421,8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123,0%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Прочие доходы от использования имущества, находящегося в собственности городских поселений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4 400,0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3 136,2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71,3%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8989338"/>
                  </a:ext>
                </a:extLst>
              </a:tr>
              <a:tr h="791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Плата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, поступившая в рамках договора за предоставление права на размещение и эксплуатацию нестационарного торгового объекта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550,0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795,2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144,6%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Доходы от продажи имущества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земли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1 604,7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3 911,2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Свыше 200%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Административные штрафы, неустойки, пени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108,8%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</a:rPr>
                        <a:t>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462,1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Свыше 200%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20" y="97850"/>
            <a:ext cx="1018120" cy="12436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9140" y="332656"/>
            <a:ext cx="2625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700894"/>
              </p:ext>
            </p:extLst>
          </p:nvPr>
        </p:nvGraphicFramePr>
        <p:xfrm>
          <a:off x="395536" y="954501"/>
          <a:ext cx="8568953" cy="5138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119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09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Безвозмездные поступления бюджета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98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2022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</a:t>
                      </a:r>
                      <a:b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9 месяцев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2022 года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Исполнение</a:t>
                      </a:r>
                      <a:b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за 2022 год (%)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61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Дотации бюджетам городских поселений на выравнивание бюджетной обеспеченности из бюджета субъекта Российской Федерации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40 493,7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34 245,3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84,6%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Прочие субсидии бюджетам городских поселений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65 114,0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25 517,1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39,2%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Субвенции бюджетам бюджетной системы РФ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2 886,4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2 196,6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76,1%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4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иные межбюджетные трансферты на создание комфортной городской среды в малых городах и исторических поселениях – победителях Всероссийского конкурса лучших проектов создания комфортной городской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70 000,0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30,0%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24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Доходы бюджетов городских поселений от возврата остатков субсидий, субвенций и иных межбюджетных трансфертов, имеющих целевое назначение, прошлых лет из бюджетов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5,7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63888" y="303134"/>
            <a:ext cx="2625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9774" y="188640"/>
            <a:ext cx="7956376" cy="1152128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 бюджета </a:t>
            </a:r>
            <a:b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135924"/>
              </p:ext>
            </p:extLst>
          </p:nvPr>
        </p:nvGraphicFramePr>
        <p:xfrm>
          <a:off x="685800" y="1196752"/>
          <a:ext cx="77724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14" y="243620"/>
            <a:ext cx="1018120" cy="12436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20903" y="2060848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31 001,9</a:t>
            </a:r>
            <a:r>
              <a:rPr lang="ru-RU" sz="2000" b="1" dirty="0" smtClean="0">
                <a:latin typeface="+mn-lt"/>
              </a:rPr>
              <a:t>тыс. рублей</a:t>
            </a:r>
            <a:endParaRPr lang="ru-RU" sz="2000" b="1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9" name="Rectangle 48"/>
          <p:cNvSpPr>
            <a:spLocks noGrp="1" noChangeArrowheads="1"/>
          </p:cNvSpPr>
          <p:nvPr>
            <p:ph type="title"/>
          </p:nvPr>
        </p:nvSpPr>
        <p:spPr>
          <a:xfrm>
            <a:off x="1475656" y="271794"/>
            <a:ext cx="7560840" cy="12142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«Основные направления осуществления управленческой деятельности и развитие муниципальной службы </a:t>
            </a:r>
            <a:b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муниципальном образовании «Светогорское городское поселение» Выборгского района Ленинградской области»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68" y="404664"/>
            <a:ext cx="1018120" cy="1243692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627784" y="1682505"/>
            <a:ext cx="4680520" cy="39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523,9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7664" y="2241650"/>
            <a:ext cx="74888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/>
              <a:t>Техническое сопровождение и обеспечение доступа информационному ресурсу «Адресный план поселения» – </a:t>
            </a:r>
            <a:r>
              <a:rPr lang="ru-RU" sz="1600" dirty="0" smtClean="0"/>
              <a:t>24,1 тыс. 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Информационное </a:t>
            </a:r>
            <a:r>
              <a:rPr lang="ru-RU" sz="1600" dirty="0"/>
              <a:t>обслуживание СПС Консультант Плюс – </a:t>
            </a:r>
            <a:r>
              <a:rPr lang="en-US" sz="1600" dirty="0" smtClean="0"/>
              <a:t>53,0</a:t>
            </a:r>
            <a:r>
              <a:rPr lang="ru-RU" sz="1600" dirty="0" smtClean="0"/>
              <a:t> тыс. 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Услуги </a:t>
            </a:r>
            <a:r>
              <a:rPr lang="ru-RU" sz="1600" dirty="0"/>
              <a:t>по сервисному обслуживанию компьютерной техники, оборудования, офисной техники, АТС – </a:t>
            </a:r>
            <a:r>
              <a:rPr lang="en-US" sz="1600" dirty="0" smtClean="0"/>
              <a:t>380,2</a:t>
            </a:r>
            <a:r>
              <a:rPr lang="ru-RU" sz="1600" dirty="0" smtClean="0"/>
              <a:t> тыс. 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Образовательные </a:t>
            </a:r>
            <a:r>
              <a:rPr lang="ru-RU" sz="1600" dirty="0"/>
              <a:t>услуги по программе повышения квалификации и профессиональной переподготовки «Школа Главбуха государственная», «Контролер технического состояния транспортных средств автомобильного</a:t>
            </a:r>
          </a:p>
          <a:p>
            <a:pPr algn="just"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ru-RU" sz="1600" dirty="0" smtClean="0"/>
              <a:t>транспорта</a:t>
            </a:r>
            <a:r>
              <a:rPr lang="ru-RU" sz="1600" dirty="0"/>
              <a:t>» </a:t>
            </a:r>
            <a:r>
              <a:rPr lang="ru-RU" sz="1600" dirty="0" smtClean="0"/>
              <a:t>- 17,9 </a:t>
            </a:r>
            <a:r>
              <a:rPr lang="ru-RU" sz="1600" dirty="0"/>
              <a:t>тыс. </a:t>
            </a:r>
            <a:r>
              <a:rPr lang="ru-RU" sz="1600" dirty="0" smtClean="0"/>
              <a:t>рублей</a:t>
            </a:r>
            <a:endParaRPr lang="ru-RU" sz="16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Оказание услуг </a:t>
            </a:r>
            <a:r>
              <a:rPr lang="ru-RU" sz="1600" dirty="0"/>
              <a:t>по </a:t>
            </a:r>
            <a:r>
              <a:rPr lang="ru-RU" sz="1600" dirty="0" smtClean="0"/>
              <a:t>комплексному обслуживанию информационной системы    1С Бухгалтерия-8 </a:t>
            </a:r>
            <a:r>
              <a:rPr lang="ru-RU" sz="1600" dirty="0"/>
              <a:t>– </a:t>
            </a:r>
            <a:r>
              <a:rPr lang="en-US" sz="1600" dirty="0"/>
              <a:t>4</a:t>
            </a:r>
            <a:r>
              <a:rPr lang="ru-RU" sz="1600" dirty="0" smtClean="0"/>
              <a:t>8</a:t>
            </a:r>
            <a:r>
              <a:rPr lang="en-US" sz="1600" dirty="0" smtClean="0"/>
              <a:t>,7</a:t>
            </a:r>
            <a:r>
              <a:rPr lang="ru-RU" sz="1600" dirty="0" smtClean="0"/>
              <a:t> тыс. рублей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" y="2348880"/>
            <a:ext cx="1532601" cy="15326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7" y="4456647"/>
            <a:ext cx="1552362" cy="15523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316" y="6775962"/>
            <a:ext cx="2203368" cy="974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6" name="Rectangle 48"/>
          <p:cNvSpPr>
            <a:spLocks noGrp="1" noChangeArrowheads="1"/>
          </p:cNvSpPr>
          <p:nvPr>
            <p:ph type="title"/>
          </p:nvPr>
        </p:nvSpPr>
        <p:spPr>
          <a:xfrm>
            <a:off x="1206975" y="486012"/>
            <a:ext cx="8062913" cy="71437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МП «Развитие форм местного самоуправления </a:t>
            </a:r>
            <a:b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 социальной активности населения на территории </a:t>
            </a:r>
            <a:b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 «Светогорское городское поселение» </a:t>
            </a:r>
          </a:p>
        </p:txBody>
      </p:sp>
      <p:sp>
        <p:nvSpPr>
          <p:cNvPr id="9237" name="Прямоугольник 3"/>
          <p:cNvSpPr>
            <a:spLocks noChangeArrowheads="1"/>
          </p:cNvSpPr>
          <p:nvPr/>
        </p:nvSpPr>
        <p:spPr bwMode="auto">
          <a:xfrm>
            <a:off x="2071688" y="2857500"/>
            <a:ext cx="754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42" y="221354"/>
            <a:ext cx="1018120" cy="124369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771800" y="1556792"/>
            <a:ext cx="468052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1 745,6 тыс.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7664" y="2348880"/>
            <a:ext cx="72593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Нормативное</a:t>
            </a:r>
            <a:r>
              <a:rPr lang="ru-RU" sz="1600" dirty="0"/>
              <a:t>, информационное обеспечения деятельности органов местного самоуправления и участия населения в осуществлении местного самоуправления (газета «Вуокса</a:t>
            </a:r>
            <a:r>
              <a:rPr lang="ru-RU" sz="1600" dirty="0" smtClean="0"/>
              <a:t>») </a:t>
            </a:r>
            <a:r>
              <a:rPr lang="ru-RU" sz="1600" dirty="0"/>
              <a:t>– </a:t>
            </a:r>
            <a:r>
              <a:rPr lang="ru-RU" sz="1600" dirty="0" smtClean="0"/>
              <a:t>1 511,2 тыс. рублей</a:t>
            </a:r>
            <a:endParaRPr lang="ru-RU" sz="12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/>
              <a:t>поставка пледов для поздравления ветеранов к юбилейным датам, поставка цветочной продукции, полиграфической продукции (открытки «9 Мая»), транспортные услуги – 66,7 тыс. </a:t>
            </a:r>
            <a:r>
              <a:rPr lang="ru-RU" sz="1600" dirty="0" smtClean="0"/>
              <a:t>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/>
              <a:t>мероприятия по обустройству линии электропередачи наружного уличного освещения д. </a:t>
            </a:r>
            <a:r>
              <a:rPr lang="ru-RU" sz="1600" dirty="0" err="1"/>
              <a:t>Лосево</a:t>
            </a:r>
            <a:r>
              <a:rPr lang="ru-RU" sz="1600" dirty="0"/>
              <a:t>, ул. </a:t>
            </a:r>
            <a:r>
              <a:rPr lang="ru-RU" sz="1600" dirty="0" smtClean="0"/>
              <a:t>Заречная – 167,7</a:t>
            </a:r>
            <a:r>
              <a:rPr lang="ru-RU" sz="1600" dirty="0"/>
              <a:t> тыс. 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01491"/>
            <a:ext cx="1797114" cy="1612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20361</TotalTime>
  <Words>1330</Words>
  <Application>Microsoft Office PowerPoint</Application>
  <PresentationFormat>Экран (4:3)</PresentationFormat>
  <Paragraphs>232</Paragraphs>
  <Slides>20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Unicode MS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Исполнение бюджета осуществлялось в соответствии с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бюджета  МО «Светогорское городское поселение» </vt:lpstr>
      <vt:lpstr>МП «Основные направления осуществления управленческой деятельности и развитие муниципальной службы  в муниципальном образовании «Светогорское городское поселение» Выборгского района Ленинградской области» </vt:lpstr>
      <vt:lpstr>МП «Развитие форм местного самоуправления  и социальной активности населения на территории  МО «Светогорское городское поселение» </vt:lpstr>
      <vt:lpstr> МП «Безопасность  МО «Светогорское городское поселение»  </vt:lpstr>
      <vt:lpstr>МП «Развитие малого, среднего предпринимательства и потребительского рынка»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Ирина А. Лаврова</cp:lastModifiedBy>
  <cp:revision>1354</cp:revision>
  <cp:lastPrinted>2022-11-28T09:52:48Z</cp:lastPrinted>
  <dcterms:created xsi:type="dcterms:W3CDTF">1601-01-01T00:00:00Z</dcterms:created>
  <dcterms:modified xsi:type="dcterms:W3CDTF">2022-12-02T10:04:59Z</dcterms:modified>
</cp:coreProperties>
</file>